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ppt/notesSlides/notesSlide12.xml" ContentType="application/vnd.openxmlformats-officedocument.presentationml.notesSlide+xml"/>
  <Override PartName="/ppt/charts/chart6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7.xml" ContentType="application/vnd.openxmlformats-officedocument.drawingml.chart+xml"/>
  <Override PartName="/ppt/theme/themeOverride5.xml" ContentType="application/vnd.openxmlformats-officedocument.themeOverr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8.xml" ContentType="application/vnd.openxmlformats-officedocument.drawingml.chart+xml"/>
  <Override PartName="/ppt/theme/themeOverride6.xml" ContentType="application/vnd.openxmlformats-officedocument.themeOverride+xml"/>
  <Override PartName="/ppt/notesSlides/notesSlide17.xml" ContentType="application/vnd.openxmlformats-officedocument.presentationml.notesSlide+xml"/>
  <Override PartName="/ppt/charts/chart9.xml" ContentType="application/vnd.openxmlformats-officedocument.drawingml.chart+xml"/>
  <Override PartName="/ppt/theme/themeOverride7.xml" ContentType="application/vnd.openxmlformats-officedocument.themeOverr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rts/chart10.xml" ContentType="application/vnd.openxmlformats-officedocument.drawingml.chart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charts/chart11.xml" ContentType="application/vnd.openxmlformats-officedocument.drawingml.chart+xml"/>
  <Override PartName="/ppt/theme/themeOverride8.xml" ContentType="application/vnd.openxmlformats-officedocument.themeOverr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2"/>
  </p:notesMasterIdLst>
  <p:handoutMasterIdLst>
    <p:handoutMasterId r:id="rId33"/>
  </p:handoutMasterIdLst>
  <p:sldIdLst>
    <p:sldId id="278" r:id="rId2"/>
    <p:sldId id="262" r:id="rId3"/>
    <p:sldId id="279" r:id="rId4"/>
    <p:sldId id="264" r:id="rId5"/>
    <p:sldId id="265" r:id="rId6"/>
    <p:sldId id="266" r:id="rId7"/>
    <p:sldId id="285" r:id="rId8"/>
    <p:sldId id="280" r:id="rId9"/>
    <p:sldId id="261" r:id="rId10"/>
    <p:sldId id="267" r:id="rId11"/>
    <p:sldId id="270" r:id="rId12"/>
    <p:sldId id="286" r:id="rId13"/>
    <p:sldId id="281" r:id="rId14"/>
    <p:sldId id="263" r:id="rId15"/>
    <p:sldId id="268" r:id="rId16"/>
    <p:sldId id="271" r:id="rId17"/>
    <p:sldId id="287" r:id="rId18"/>
    <p:sldId id="282" r:id="rId19"/>
    <p:sldId id="260" r:id="rId20"/>
    <p:sldId id="269" r:id="rId21"/>
    <p:sldId id="272" r:id="rId22"/>
    <p:sldId id="288" r:id="rId23"/>
    <p:sldId id="283" r:id="rId24"/>
    <p:sldId id="273" r:id="rId25"/>
    <p:sldId id="274" r:id="rId26"/>
    <p:sldId id="275" r:id="rId27"/>
    <p:sldId id="289" r:id="rId28"/>
    <p:sldId id="276" r:id="rId29"/>
    <p:sldId id="277" r:id="rId30"/>
    <p:sldId id="284" r:id="rId3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9" autoAdjust="0"/>
    <p:restoredTop sz="94660"/>
  </p:normalViewPr>
  <p:slideViewPr>
    <p:cSldViewPr>
      <p:cViewPr varScale="1">
        <p:scale>
          <a:sx n="78" d="100"/>
          <a:sy n="78" d="100"/>
        </p:scale>
        <p:origin x="1622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8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5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6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4082025215712388"/>
          <c:y val="0.22102892432402518"/>
          <c:w val="0.80319277914224618"/>
          <c:h val="0.61604268584735256"/>
        </c:manualLayout>
      </c:layout>
      <c:lineChart>
        <c:grouping val="standard"/>
        <c:varyColors val="0"/>
        <c:ser>
          <c:idx val="0"/>
          <c:order val="0"/>
          <c:spPr>
            <a:ln w="38100">
              <a:solidFill>
                <a:srgbClr val="C00000"/>
              </a:solidFill>
            </a:ln>
          </c:spPr>
          <c:marker>
            <c:symbol val="square"/>
            <c:size val="12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trendline>
            <c:trendlineType val="linear"/>
            <c:dispRSqr val="0"/>
            <c:dispEq val="0"/>
          </c:trendline>
          <c:cat>
            <c:numRef>
              <c:f>AVGPROP!$A$46:$A$55</c:f>
              <c:numCache>
                <c:formatCode>General</c:formatCode>
                <c:ptCount val="10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</c:numCache>
            </c:numRef>
          </c:cat>
          <c:val>
            <c:numRef>
              <c:f>AVGPROP!$D$46:$D$55</c:f>
              <c:numCache>
                <c:formatCode>0.00</c:formatCode>
                <c:ptCount val="10"/>
                <c:pt idx="0">
                  <c:v>4.4808037681571298</c:v>
                </c:pt>
                <c:pt idx="1">
                  <c:v>4.4162974872451368</c:v>
                </c:pt>
                <c:pt idx="2">
                  <c:v>4.4279622834258907</c:v>
                </c:pt>
                <c:pt idx="3">
                  <c:v>4.0534123405031037</c:v>
                </c:pt>
                <c:pt idx="4">
                  <c:v>4.392206622652</c:v>
                </c:pt>
                <c:pt idx="5">
                  <c:v>4.4726453995590001</c:v>
                </c:pt>
                <c:pt idx="6">
                  <c:v>4.2677679774069999</c:v>
                </c:pt>
                <c:pt idx="7">
                  <c:v>4.1484004400780004</c:v>
                </c:pt>
                <c:pt idx="8">
                  <c:v>4.337240900566</c:v>
                </c:pt>
                <c:pt idx="9">
                  <c:v>4.5221251854469999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328-46B5-B510-BF496D05C9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5568920"/>
        <c:axId val="575563824"/>
      </c:lineChart>
      <c:catAx>
        <c:axId val="575568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800" b="1"/>
            </a:pPr>
            <a:endParaRPr lang="en-US"/>
          </a:p>
        </c:txPr>
        <c:crossAx val="575563824"/>
        <c:crosses val="autoZero"/>
        <c:auto val="1"/>
        <c:lblAlgn val="ctr"/>
        <c:lblOffset val="100"/>
        <c:noMultiLvlLbl val="0"/>
      </c:catAx>
      <c:valAx>
        <c:axId val="575563824"/>
        <c:scaling>
          <c:orientation val="minMax"/>
          <c:max val="4.8"/>
          <c:min val="3.8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0.0" sourceLinked="0"/>
        <c:majorTickMark val="out"/>
        <c:minorTickMark val="none"/>
        <c:tickLblPos val="nextTo"/>
        <c:spPr>
          <a:ln w="3175" cmpd="sng">
            <a:solidFill>
              <a:schemeClr val="tx1"/>
            </a:solidFill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575568920"/>
        <c:crosses val="autoZero"/>
        <c:crossBetween val="between"/>
        <c:majorUnit val="0.1"/>
      </c:valAx>
      <c:spPr>
        <a:noFill/>
        <a:ln>
          <a:solidFill>
            <a:schemeClr val="bg1">
              <a:lumMod val="65000"/>
            </a:schemeClr>
          </a:solidFill>
        </a:ln>
      </c:spPr>
    </c:plotArea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1444795862513482"/>
          <c:y val="7.3983407655765845E-2"/>
          <c:w val="0.88529806624320273"/>
          <c:h val="0.71880015353542581"/>
        </c:manualLayout>
      </c:layout>
      <c:lineChart>
        <c:grouping val="standard"/>
        <c:varyColors val="0"/>
        <c:ser>
          <c:idx val="0"/>
          <c:order val="0"/>
          <c:tx>
            <c:strRef>
              <c:f>'3YrST'!$K$3</c:f>
              <c:strCache>
                <c:ptCount val="1"/>
                <c:pt idx="0">
                  <c:v>2021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'3YrST'!$G$36:$G$55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'3YrST'!$K$4:$K$23</c:f>
              <c:numCache>
                <c:formatCode>0.00</c:formatCode>
                <c:ptCount val="20"/>
                <c:pt idx="0">
                  <c:v>81.813448498547004</c:v>
                </c:pt>
                <c:pt idx="1">
                  <c:v>81.363794486106997</c:v>
                </c:pt>
                <c:pt idx="2">
                  <c:v>81.059530828533994</c:v>
                </c:pt>
                <c:pt idx="3">
                  <c:v>81.306855206245004</c:v>
                </c:pt>
                <c:pt idx="4">
                  <c:v>81.924005623906993</c:v>
                </c:pt>
                <c:pt idx="5">
                  <c:v>82.056837865435995</c:v>
                </c:pt>
                <c:pt idx="6">
                  <c:v>82.180066072190996</c:v>
                </c:pt>
                <c:pt idx="7">
                  <c:v>82.124057461318998</c:v>
                </c:pt>
                <c:pt idx="8">
                  <c:v>82.407540050864</c:v>
                </c:pt>
                <c:pt idx="9">
                  <c:v>82.208073842798001</c:v>
                </c:pt>
                <c:pt idx="10">
                  <c:v>82.057823074946</c:v>
                </c:pt>
                <c:pt idx="11">
                  <c:v>81.490022518214005</c:v>
                </c:pt>
                <c:pt idx="12">
                  <c:v>80.253996742200002</c:v>
                </c:pt>
                <c:pt idx="13">
                  <c:v>80.107410379843003</c:v>
                </c:pt>
                <c:pt idx="14">
                  <c:v>79.682366310104996</c:v>
                </c:pt>
                <c:pt idx="15">
                  <c:v>80.613909271172005</c:v>
                </c:pt>
                <c:pt idx="16">
                  <c:v>80.761046592867004</c:v>
                </c:pt>
                <c:pt idx="17">
                  <c:v>81.032978408755</c:v>
                </c:pt>
                <c:pt idx="18">
                  <c:v>81.073389295029997</c:v>
                </c:pt>
                <c:pt idx="19">
                  <c:v>81.847829558561003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2A7-45F5-B3BE-DFA2EDD53DB1}"/>
            </c:ext>
          </c:extLst>
        </c:ser>
        <c:ser>
          <c:idx val="1"/>
          <c:order val="1"/>
          <c:tx>
            <c:strRef>
              <c:f>'3YrST'!$L$3</c:f>
              <c:strCache>
                <c:ptCount val="1"/>
                <c:pt idx="0">
                  <c:v>2022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2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'3YrST'!$G$36:$G$55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'3YrST'!$L$4:$L$23</c:f>
              <c:numCache>
                <c:formatCode>0.00</c:formatCode>
                <c:ptCount val="20"/>
                <c:pt idx="0">
                  <c:v>81.475564748059995</c:v>
                </c:pt>
                <c:pt idx="1">
                  <c:v>81.364454254677995</c:v>
                </c:pt>
                <c:pt idx="2">
                  <c:v>81.216107980575998</c:v>
                </c:pt>
                <c:pt idx="3">
                  <c:v>81.683915103139</c:v>
                </c:pt>
                <c:pt idx="4">
                  <c:v>82.232759260627006</c:v>
                </c:pt>
                <c:pt idx="5">
                  <c:v>82.334010093944002</c:v>
                </c:pt>
                <c:pt idx="6">
                  <c:v>81.823371230860005</c:v>
                </c:pt>
                <c:pt idx="7">
                  <c:v>82.174979262652002</c:v>
                </c:pt>
                <c:pt idx="8">
                  <c:v>81.634132026586002</c:v>
                </c:pt>
                <c:pt idx="9">
                  <c:v>82.007059730619005</c:v>
                </c:pt>
                <c:pt idx="10">
                  <c:v>81.698182508665994</c:v>
                </c:pt>
                <c:pt idx="11">
                  <c:v>80.878218012220998</c:v>
                </c:pt>
                <c:pt idx="12">
                  <c:v>80.443457384934007</c:v>
                </c:pt>
                <c:pt idx="13">
                  <c:v>80.558132946369994</c:v>
                </c:pt>
                <c:pt idx="14">
                  <c:v>80.428559462419003</c:v>
                </c:pt>
                <c:pt idx="15">
                  <c:v>80.726314132829998</c:v>
                </c:pt>
                <c:pt idx="16">
                  <c:v>80.097046159664004</c:v>
                </c:pt>
                <c:pt idx="17">
                  <c:v>80.998296867229996</c:v>
                </c:pt>
                <c:pt idx="18">
                  <c:v>81.200019972803005</c:v>
                </c:pt>
                <c:pt idx="19">
                  <c:v>81.341513103210005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2A7-45F5-B3BE-DFA2EDD53DB1}"/>
            </c:ext>
          </c:extLst>
        </c:ser>
        <c:ser>
          <c:idx val="2"/>
          <c:order val="2"/>
          <c:tx>
            <c:strRef>
              <c:f>'3YrST'!$M$3</c:f>
              <c:strCache>
                <c:ptCount val="1"/>
                <c:pt idx="0">
                  <c:v>2023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00CC0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'3YrST'!$G$36:$G$55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'3YrST'!$M$4:$M$23</c:f>
              <c:numCache>
                <c:formatCode>0.00</c:formatCode>
                <c:ptCount val="20"/>
                <c:pt idx="0">
                  <c:v>81.786999246617995</c:v>
                </c:pt>
                <c:pt idx="1">
                  <c:v>81.736544465373001</c:v>
                </c:pt>
                <c:pt idx="2">
                  <c:v>81.410051372862995</c:v>
                </c:pt>
                <c:pt idx="3">
                  <c:v>81.882270452976002</c:v>
                </c:pt>
                <c:pt idx="4">
                  <c:v>82.072887074125006</c:v>
                </c:pt>
                <c:pt idx="5">
                  <c:v>81.965875588589</c:v>
                </c:pt>
                <c:pt idx="6">
                  <c:v>82.300042477003004</c:v>
                </c:pt>
                <c:pt idx="7">
                  <c:v>82.369420837646004</c:v>
                </c:pt>
                <c:pt idx="8">
                  <c:v>82.027480144334007</c:v>
                </c:pt>
                <c:pt idx="9">
                  <c:v>82.452636659080994</c:v>
                </c:pt>
                <c:pt idx="10">
                  <c:v>82.357630053614002</c:v>
                </c:pt>
                <c:pt idx="11">
                  <c:v>81.066191208388005</c:v>
                </c:pt>
                <c:pt idx="12">
                  <c:v>80.548782629501005</c:v>
                </c:pt>
                <c:pt idx="13">
                  <c:v>80.413051189770997</c:v>
                </c:pt>
                <c:pt idx="14">
                  <c:v>80.282258630482005</c:v>
                </c:pt>
                <c:pt idx="15">
                  <c:v>80.879897712439003</c:v>
                </c:pt>
                <c:pt idx="16">
                  <c:v>79.937446383847998</c:v>
                </c:pt>
                <c:pt idx="17">
                  <c:v>81.556117711857993</c:v>
                </c:pt>
                <c:pt idx="18">
                  <c:v>81.526772864297001</c:v>
                </c:pt>
                <c:pt idx="19">
                  <c:v>82.001274443694996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2A7-45F5-B3BE-DFA2EDD53D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81573000"/>
        <c:axId val="581569864"/>
      </c:lineChart>
      <c:valAx>
        <c:axId val="581569864"/>
        <c:scaling>
          <c:orientation val="minMax"/>
          <c:max val="83"/>
          <c:min val="79"/>
        </c:scaling>
        <c:delete val="0"/>
        <c:axPos val="l"/>
        <c:majorGridlines>
          <c:spPr>
            <a:ln cmpd="sng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#,##0.0" sourceLinked="0"/>
        <c:majorTickMark val="out"/>
        <c:minorTickMark val="none"/>
        <c:tickLblPos val="nextTo"/>
        <c:spPr>
          <a:ln w="3175" cmpd="sng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581573000"/>
        <c:crosses val="max"/>
        <c:crossBetween val="between"/>
      </c:valAx>
      <c:catAx>
        <c:axId val="581573000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600" b="1"/>
            </a:pPr>
            <a:endParaRPr lang="en-US"/>
          </a:p>
        </c:txPr>
        <c:crossAx val="581569864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b"/>
      <c:layout>
        <c:manualLayout>
          <c:xMode val="edge"/>
          <c:yMode val="edge"/>
          <c:x val="0.36800025767569394"/>
          <c:y val="0.93909645540580089"/>
          <c:w val="0.26399948464861267"/>
          <c:h val="5.0864933090678306E-2"/>
        </c:manualLayout>
      </c:layout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9.2436768151099719E-2"/>
          <c:y val="7.9761157334332533E-2"/>
          <c:w val="0.88383190078192775"/>
          <c:h val="0.71694830441316504"/>
        </c:manualLayout>
      </c:layout>
      <c:lineChart>
        <c:grouping val="standard"/>
        <c:varyColors val="0"/>
        <c:ser>
          <c:idx val="0"/>
          <c:order val="0"/>
          <c:tx>
            <c:strRef>
              <c:f>'3YrST'!$N$3</c:f>
              <c:strCache>
                <c:ptCount val="1"/>
                <c:pt idx="0">
                  <c:v>2021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'3YrST'!$G$36:$G$55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'3YrST'!$N$4:$N$23</c:f>
              <c:numCache>
                <c:formatCode>0.0</c:formatCode>
                <c:ptCount val="20"/>
                <c:pt idx="0">
                  <c:v>93.682057905500002</c:v>
                </c:pt>
                <c:pt idx="1">
                  <c:v>96.671321439408004</c:v>
                </c:pt>
                <c:pt idx="2">
                  <c:v>94.062081617347999</c:v>
                </c:pt>
                <c:pt idx="3">
                  <c:v>97.821547538158001</c:v>
                </c:pt>
                <c:pt idx="4">
                  <c:v>99.075382960374995</c:v>
                </c:pt>
                <c:pt idx="5">
                  <c:v>99.669704877526001</c:v>
                </c:pt>
                <c:pt idx="6">
                  <c:v>99.380769331346002</c:v>
                </c:pt>
                <c:pt idx="7">
                  <c:v>98.378397944040003</c:v>
                </c:pt>
                <c:pt idx="8">
                  <c:v>98.379865971152</c:v>
                </c:pt>
                <c:pt idx="9">
                  <c:v>98.686840910003994</c:v>
                </c:pt>
                <c:pt idx="10">
                  <c:v>98.991976402776004</c:v>
                </c:pt>
                <c:pt idx="11">
                  <c:v>93.452078925997995</c:v>
                </c:pt>
                <c:pt idx="12">
                  <c:v>92.484497742697002</c:v>
                </c:pt>
                <c:pt idx="13">
                  <c:v>92.115744196090006</c:v>
                </c:pt>
                <c:pt idx="14">
                  <c:v>95.643013345881002</c:v>
                </c:pt>
                <c:pt idx="15">
                  <c:v>94.061758161963994</c:v>
                </c:pt>
                <c:pt idx="16">
                  <c:v>94.932385225667005</c:v>
                </c:pt>
                <c:pt idx="17">
                  <c:v>99.970422951789004</c:v>
                </c:pt>
                <c:pt idx="18">
                  <c:v>96.894676903860997</c:v>
                </c:pt>
                <c:pt idx="19">
                  <c:v>95.901192633807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22F-44CE-8059-852F50A361EF}"/>
            </c:ext>
          </c:extLst>
        </c:ser>
        <c:ser>
          <c:idx val="1"/>
          <c:order val="1"/>
          <c:tx>
            <c:strRef>
              <c:f>'3YrST'!$O$3</c:f>
              <c:strCache>
                <c:ptCount val="1"/>
                <c:pt idx="0">
                  <c:v>2022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2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'3YrST'!$G$36:$G$55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'3YrST'!$O$4:$O$23</c:f>
              <c:numCache>
                <c:formatCode>0.0</c:formatCode>
                <c:ptCount val="20"/>
                <c:pt idx="0">
                  <c:v>98.116061931214006</c:v>
                </c:pt>
                <c:pt idx="1">
                  <c:v>97.305251540512998</c:v>
                </c:pt>
                <c:pt idx="2">
                  <c:v>98.011306622467004</c:v>
                </c:pt>
                <c:pt idx="3">
                  <c:v>97.862609132215994</c:v>
                </c:pt>
                <c:pt idx="4">
                  <c:v>97.367653974559005</c:v>
                </c:pt>
                <c:pt idx="5">
                  <c:v>99.134519288427001</c:v>
                </c:pt>
                <c:pt idx="6">
                  <c:v>94.588100570986995</c:v>
                </c:pt>
                <c:pt idx="7">
                  <c:v>98.139828972152998</c:v>
                </c:pt>
                <c:pt idx="8">
                  <c:v>90.473977695166994</c:v>
                </c:pt>
                <c:pt idx="9">
                  <c:v>99.201393485625999</c:v>
                </c:pt>
                <c:pt idx="10">
                  <c:v>99.446644783007002</c:v>
                </c:pt>
                <c:pt idx="11">
                  <c:v>78.544268453035002</c:v>
                </c:pt>
                <c:pt idx="12">
                  <c:v>87.403166327044005</c:v>
                </c:pt>
                <c:pt idx="13">
                  <c:v>93.631287092012997</c:v>
                </c:pt>
                <c:pt idx="14">
                  <c:v>94.061245308799997</c:v>
                </c:pt>
                <c:pt idx="15">
                  <c:v>91.339284123506005</c:v>
                </c:pt>
                <c:pt idx="16">
                  <c:v>80.583892675128993</c:v>
                </c:pt>
                <c:pt idx="17">
                  <c:v>95.880987899884005</c:v>
                </c:pt>
                <c:pt idx="18">
                  <c:v>96.899541050484004</c:v>
                </c:pt>
                <c:pt idx="19">
                  <c:v>97.015510562551995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22F-44CE-8059-852F50A361EF}"/>
            </c:ext>
          </c:extLst>
        </c:ser>
        <c:ser>
          <c:idx val="2"/>
          <c:order val="2"/>
          <c:tx>
            <c:strRef>
              <c:f>'3YrST'!$P$3</c:f>
              <c:strCache>
                <c:ptCount val="1"/>
                <c:pt idx="0">
                  <c:v>2023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00CC0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'3YrST'!$G$36:$G$55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'3YrST'!$P$4:$P$23</c:f>
              <c:numCache>
                <c:formatCode>0.0</c:formatCode>
                <c:ptCount val="20"/>
                <c:pt idx="0">
                  <c:v>89.109808160547004</c:v>
                </c:pt>
                <c:pt idx="1">
                  <c:v>96.886358268964003</c:v>
                </c:pt>
                <c:pt idx="2">
                  <c:v>96.619389926807003</c:v>
                </c:pt>
                <c:pt idx="3">
                  <c:v>98.549543874102</c:v>
                </c:pt>
                <c:pt idx="4">
                  <c:v>99.069250389817</c:v>
                </c:pt>
                <c:pt idx="5">
                  <c:v>99.486518411443001</c:v>
                </c:pt>
                <c:pt idx="6">
                  <c:v>99.796597576831999</c:v>
                </c:pt>
                <c:pt idx="7">
                  <c:v>98.194410091516005</c:v>
                </c:pt>
                <c:pt idx="8">
                  <c:v>85.729556645480997</c:v>
                </c:pt>
                <c:pt idx="9">
                  <c:v>99.576172762390001</c:v>
                </c:pt>
                <c:pt idx="10">
                  <c:v>99.899560226358005</c:v>
                </c:pt>
                <c:pt idx="11">
                  <c:v>63.559427918495999</c:v>
                </c:pt>
                <c:pt idx="12">
                  <c:v>76.018183993300994</c:v>
                </c:pt>
                <c:pt idx="13">
                  <c:v>84.318343498803998</c:v>
                </c:pt>
                <c:pt idx="14">
                  <c:v>81.877706351990994</c:v>
                </c:pt>
                <c:pt idx="15">
                  <c:v>79.05387572846</c:v>
                </c:pt>
                <c:pt idx="16">
                  <c:v>66.302668573019005</c:v>
                </c:pt>
                <c:pt idx="17">
                  <c:v>97.387678023448004</c:v>
                </c:pt>
                <c:pt idx="18">
                  <c:v>98.841590898041005</c:v>
                </c:pt>
                <c:pt idx="19">
                  <c:v>98.334457181388998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22F-44CE-8059-852F50A361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81564376"/>
        <c:axId val="581571040"/>
      </c:lineChart>
      <c:valAx>
        <c:axId val="581571040"/>
        <c:scaling>
          <c:orientation val="minMax"/>
          <c:max val="100"/>
          <c:min val="20"/>
        </c:scaling>
        <c:delete val="0"/>
        <c:axPos val="l"/>
        <c:majorGridlines>
          <c:spPr>
            <a:ln cmpd="sng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#,##0" sourceLinked="0"/>
        <c:majorTickMark val="out"/>
        <c:minorTickMark val="none"/>
        <c:tickLblPos val="nextTo"/>
        <c:spPr>
          <a:ln w="3175" cmpd="sng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581564376"/>
        <c:crosses val="max"/>
        <c:crossBetween val="between"/>
      </c:valAx>
      <c:catAx>
        <c:axId val="581564376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600" b="1"/>
            </a:pPr>
            <a:endParaRPr lang="en-US"/>
          </a:p>
        </c:txPr>
        <c:crossAx val="581571040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b"/>
      <c:layout>
        <c:manualLayout>
          <c:xMode val="edge"/>
          <c:yMode val="edge"/>
          <c:x val="0.36800025767569394"/>
          <c:y val="0.94483564550081234"/>
          <c:w val="0.26399948464861267"/>
          <c:h val="5.1128132104605491E-2"/>
        </c:manualLayout>
      </c:layout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217600773765936"/>
          <c:y val="0.16980919959682908"/>
          <c:w val="0.8222529514083905"/>
          <c:h val="0.66726249431591511"/>
        </c:manualLayout>
      </c:layout>
      <c:lineChart>
        <c:grouping val="standard"/>
        <c:varyColors val="0"/>
        <c:ser>
          <c:idx val="0"/>
          <c:order val="0"/>
          <c:tx>
            <c:strRef>
              <c:f>'3YrCO'!$B$3</c:f>
              <c:strCache>
                <c:ptCount val="1"/>
                <c:pt idx="0">
                  <c:v>2021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'3YrCO'!$B$4:$B$13</c:f>
              <c:numCache>
                <c:formatCode>General</c:formatCode>
                <c:ptCount val="10"/>
                <c:pt idx="0">
                  <c:v>4.3691808768050002</c:v>
                </c:pt>
                <c:pt idx="1">
                  <c:v>4.2921927371870003</c:v>
                </c:pt>
                <c:pt idx="2">
                  <c:v>4.5546499423300002</c:v>
                </c:pt>
                <c:pt idx="3" formatCode="0.00">
                  <c:v>4.3108436624240003</c:v>
                </c:pt>
                <c:pt idx="4" formatCode="0.00">
                  <c:v>4.571743178997</c:v>
                </c:pt>
                <c:pt idx="5" formatCode="0.00">
                  <c:v>4.4180509374380001</c:v>
                </c:pt>
                <c:pt idx="6" formatCode="0.00">
                  <c:v>3.939965046937</c:v>
                </c:pt>
                <c:pt idx="7" formatCode="0.00">
                  <c:v>3.7497065102399998</c:v>
                </c:pt>
                <c:pt idx="8" formatCode="0.00">
                  <c:v>3.8558120967509999</c:v>
                </c:pt>
                <c:pt idx="9" formatCode="0.00">
                  <c:v>4.3103694682159999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95E-4967-98E0-229EC374A103}"/>
            </c:ext>
          </c:extLst>
        </c:ser>
        <c:ser>
          <c:idx val="1"/>
          <c:order val="1"/>
          <c:tx>
            <c:strRef>
              <c:f>'3YrCO'!$C$3</c:f>
              <c:strCache>
                <c:ptCount val="1"/>
                <c:pt idx="0">
                  <c:v>2022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2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'3YrCO'!$C$4:$C$13</c:f>
              <c:numCache>
                <c:formatCode>General</c:formatCode>
                <c:ptCount val="10"/>
                <c:pt idx="0">
                  <c:v>4.4642302515659997</c:v>
                </c:pt>
                <c:pt idx="1">
                  <c:v>4.287996725997</c:v>
                </c:pt>
                <c:pt idx="2">
                  <c:v>4.7342461928080004</c:v>
                </c:pt>
                <c:pt idx="3" formatCode="0.00">
                  <c:v>4.3685105821140002</c:v>
                </c:pt>
                <c:pt idx="4" formatCode="0.00">
                  <c:v>4.6972089963660002</c:v>
                </c:pt>
                <c:pt idx="5" formatCode="0.00">
                  <c:v>4.3801861365750003</c:v>
                </c:pt>
                <c:pt idx="6" formatCode="0.00">
                  <c:v>4.0043819557309996</c:v>
                </c:pt>
                <c:pt idx="7" formatCode="0.00">
                  <c:v>3.8928757146440001</c:v>
                </c:pt>
                <c:pt idx="8" formatCode="0.00">
                  <c:v>4.1125855178800004</c:v>
                </c:pt>
                <c:pt idx="9" formatCode="0.00">
                  <c:v>4.4376133934929998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5E-4967-98E0-229EC374A103}"/>
            </c:ext>
          </c:extLst>
        </c:ser>
        <c:ser>
          <c:idx val="2"/>
          <c:order val="2"/>
          <c:tx>
            <c:strRef>
              <c:f>'3YrCO'!$D$3</c:f>
              <c:strCache>
                <c:ptCount val="1"/>
                <c:pt idx="0">
                  <c:v>2023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00CC0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'3YrCO'!$D$4:$D$13</c:f>
              <c:numCache>
                <c:formatCode>0.00</c:formatCode>
                <c:ptCount val="10"/>
                <c:pt idx="0">
                  <c:v>4.6589541788700002</c:v>
                </c:pt>
                <c:pt idx="1">
                  <c:v>4.4463172809340001</c:v>
                </c:pt>
                <c:pt idx="2">
                  <c:v>4.6835340177270002</c:v>
                </c:pt>
                <c:pt idx="3">
                  <c:v>4.5322796661979998</c:v>
                </c:pt>
                <c:pt idx="4">
                  <c:v>4.8578507350809996</c:v>
                </c:pt>
                <c:pt idx="5">
                  <c:v>4.3415400938689999</c:v>
                </c:pt>
                <c:pt idx="6">
                  <c:v>4.1980839813369997</c:v>
                </c:pt>
                <c:pt idx="7">
                  <c:v>4.501470054476</c:v>
                </c:pt>
                <c:pt idx="8">
                  <c:v>4.5270814266019999</c:v>
                </c:pt>
                <c:pt idx="9">
                  <c:v>4.3636269240959997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95E-4967-98E0-229EC374A1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1640576"/>
        <c:axId val="331642928"/>
      </c:lineChart>
      <c:valAx>
        <c:axId val="331642928"/>
        <c:scaling>
          <c:orientation val="minMax"/>
          <c:max val="5"/>
          <c:min val="3"/>
        </c:scaling>
        <c:delete val="0"/>
        <c:axPos val="l"/>
        <c:majorGridlines>
          <c:spPr>
            <a:ln cmpd="sng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#,##0.0" sourceLinked="0"/>
        <c:majorTickMark val="out"/>
        <c:minorTickMark val="none"/>
        <c:tickLblPos val="nextTo"/>
        <c:spPr>
          <a:ln w="3175" cmpd="sng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331640576"/>
        <c:crosses val="max"/>
        <c:crossBetween val="between"/>
        <c:majorUnit val="0.5"/>
      </c:valAx>
      <c:catAx>
        <c:axId val="331640576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/>
          <a:lstStyle/>
          <a:p>
            <a:pPr>
              <a:defRPr sz="1600" b="1"/>
            </a:pPr>
            <a:endParaRPr lang="en-US"/>
          </a:p>
        </c:txPr>
        <c:crossAx val="331642928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b"/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8.349650677420406E-2"/>
          <c:y val="7.1688712545167149E-2"/>
          <c:w val="0.8968842367702522"/>
          <c:h val="0.72703886039962151"/>
        </c:manualLayout>
      </c:layout>
      <c:lineChart>
        <c:grouping val="standard"/>
        <c:varyColors val="0"/>
        <c:ser>
          <c:idx val="0"/>
          <c:order val="0"/>
          <c:tx>
            <c:strRef>
              <c:f>'3YrST'!$B$3</c:f>
              <c:strCache>
                <c:ptCount val="1"/>
                <c:pt idx="0">
                  <c:v>2021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'3YrST'!$G$36:$G$55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'3YrST'!$B$4:$B$23</c:f>
              <c:numCache>
                <c:formatCode>0.0</c:formatCode>
                <c:ptCount val="20"/>
                <c:pt idx="0">
                  <c:v>4.4398891400279998</c:v>
                </c:pt>
                <c:pt idx="1">
                  <c:v>4.1505384467709998</c:v>
                </c:pt>
                <c:pt idx="2">
                  <c:v>4.2936115536379997</c:v>
                </c:pt>
                <c:pt idx="3">
                  <c:v>4.2838871303649997</c:v>
                </c:pt>
                <c:pt idx="4">
                  <c:v>4.4169362407969999</c:v>
                </c:pt>
                <c:pt idx="5">
                  <c:v>4.3268219810139996</c:v>
                </c:pt>
                <c:pt idx="6">
                  <c:v>4.3106695257269996</c:v>
                </c:pt>
                <c:pt idx="7">
                  <c:v>4.5262932358130001</c:v>
                </c:pt>
                <c:pt idx="8">
                  <c:v>4.6244904304889998</c:v>
                </c:pt>
                <c:pt idx="9">
                  <c:v>4.4346322536590002</c:v>
                </c:pt>
                <c:pt idx="10">
                  <c:v>4.3085530463959998</c:v>
                </c:pt>
                <c:pt idx="11">
                  <c:v>4.4180509374380001</c:v>
                </c:pt>
                <c:pt idx="12">
                  <c:v>3.939965046937</c:v>
                </c:pt>
                <c:pt idx="13">
                  <c:v>3.7497065102399998</c:v>
                </c:pt>
                <c:pt idx="14">
                  <c:v>3.854812096751</c:v>
                </c:pt>
                <c:pt idx="15">
                  <c:v>3.8650521788510002</c:v>
                </c:pt>
                <c:pt idx="16">
                  <c:v>4.2463568755920003</c:v>
                </c:pt>
                <c:pt idx="17">
                  <c:v>3.8333096716949999</c:v>
                </c:pt>
                <c:pt idx="18">
                  <c:v>4.3094162595060004</c:v>
                </c:pt>
                <c:pt idx="19">
                  <c:v>4.4202101367540001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871-4F57-9A78-B4716C94C114}"/>
            </c:ext>
          </c:extLst>
        </c:ser>
        <c:ser>
          <c:idx val="1"/>
          <c:order val="1"/>
          <c:tx>
            <c:strRef>
              <c:f>'3YrST'!$C$3</c:f>
              <c:strCache>
                <c:ptCount val="1"/>
                <c:pt idx="0">
                  <c:v>2022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2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'3YrST'!$G$36:$G$55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'3YrST'!$C$4:$C$23</c:f>
              <c:numCache>
                <c:formatCode>0.0</c:formatCode>
                <c:ptCount val="20"/>
                <c:pt idx="0">
                  <c:v>4.2731765354759998</c:v>
                </c:pt>
                <c:pt idx="1">
                  <c:v>4.2511962608699996</c:v>
                </c:pt>
                <c:pt idx="2">
                  <c:v>4.305859504761</c:v>
                </c:pt>
                <c:pt idx="3">
                  <c:v>4.380109667658</c:v>
                </c:pt>
                <c:pt idx="4">
                  <c:v>4.528927240292</c:v>
                </c:pt>
                <c:pt idx="5">
                  <c:v>4.3140255846490003</c:v>
                </c:pt>
                <c:pt idx="6">
                  <c:v>4.3526059296669999</c:v>
                </c:pt>
                <c:pt idx="7">
                  <c:v>4.6484377570059996</c:v>
                </c:pt>
                <c:pt idx="8">
                  <c:v>4.7845341894780002</c:v>
                </c:pt>
                <c:pt idx="9">
                  <c:v>4.4762634898920002</c:v>
                </c:pt>
                <c:pt idx="10">
                  <c:v>4.3075928325320003</c:v>
                </c:pt>
                <c:pt idx="11">
                  <c:v>4.3801861365750003</c:v>
                </c:pt>
                <c:pt idx="12">
                  <c:v>4.0043819557309996</c:v>
                </c:pt>
                <c:pt idx="13">
                  <c:v>3.8928757146440001</c:v>
                </c:pt>
                <c:pt idx="14">
                  <c:v>4.1125855178800004</c:v>
                </c:pt>
                <c:pt idx="15">
                  <c:v>3.9208307350589999</c:v>
                </c:pt>
                <c:pt idx="16">
                  <c:v>3.989277826001</c:v>
                </c:pt>
                <c:pt idx="17">
                  <c:v>3.9112920603350001</c:v>
                </c:pt>
                <c:pt idx="18">
                  <c:v>4.5140332313449996</c:v>
                </c:pt>
                <c:pt idx="19">
                  <c:v>4.4027366968299999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871-4F57-9A78-B4716C94C114}"/>
            </c:ext>
          </c:extLst>
        </c:ser>
        <c:ser>
          <c:idx val="2"/>
          <c:order val="2"/>
          <c:tx>
            <c:strRef>
              <c:f>'3YrST'!$D$3</c:f>
              <c:strCache>
                <c:ptCount val="1"/>
                <c:pt idx="0">
                  <c:v>2023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00CC0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'3YrST'!$G$36:$G$55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'3YrST'!$D$4:$D$23</c:f>
              <c:numCache>
                <c:formatCode>0.0</c:formatCode>
                <c:ptCount val="20"/>
                <c:pt idx="0">
                  <c:v>4.7145763044970002</c:v>
                </c:pt>
                <c:pt idx="1">
                  <c:v>4.4124503908249997</c:v>
                </c:pt>
                <c:pt idx="2">
                  <c:v>4.4198487082030002</c:v>
                </c:pt>
                <c:pt idx="3">
                  <c:v>4.4687956580210004</c:v>
                </c:pt>
                <c:pt idx="4">
                  <c:v>4.77751102643</c:v>
                </c:pt>
                <c:pt idx="5">
                  <c:v>4.5190069093479996</c:v>
                </c:pt>
                <c:pt idx="6">
                  <c:v>4.3410358298849996</c:v>
                </c:pt>
                <c:pt idx="7">
                  <c:v>4.8314984066909998</c:v>
                </c:pt>
                <c:pt idx="8">
                  <c:v>4.7604889185549997</c:v>
                </c:pt>
                <c:pt idx="9">
                  <c:v>4.7021610965829996</c:v>
                </c:pt>
                <c:pt idx="10">
                  <c:v>4.5651196822540001</c:v>
                </c:pt>
                <c:pt idx="11">
                  <c:v>4.3415400938689999</c:v>
                </c:pt>
                <c:pt idx="12">
                  <c:v>4.1980839813369997</c:v>
                </c:pt>
                <c:pt idx="13">
                  <c:v>4.501470054476</c:v>
                </c:pt>
                <c:pt idx="14">
                  <c:v>4.5270814266019999</c:v>
                </c:pt>
                <c:pt idx="15">
                  <c:v>4.2873645617109997</c:v>
                </c:pt>
                <c:pt idx="16">
                  <c:v>3.7499467436880001</c:v>
                </c:pt>
                <c:pt idx="17">
                  <c:v>4.429656149186</c:v>
                </c:pt>
                <c:pt idx="18">
                  <c:v>4.3579502358150002</c:v>
                </c:pt>
                <c:pt idx="19">
                  <c:v>4.2983232187010003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871-4F57-9A78-B4716C94C1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81569472"/>
        <c:axId val="581572608"/>
      </c:lineChart>
      <c:valAx>
        <c:axId val="581572608"/>
        <c:scaling>
          <c:orientation val="minMax"/>
          <c:max val="5.5"/>
          <c:min val="3"/>
        </c:scaling>
        <c:delete val="0"/>
        <c:axPos val="l"/>
        <c:majorGridlines>
          <c:spPr>
            <a:ln cmpd="sng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#,##0.0" sourceLinked="0"/>
        <c:majorTickMark val="out"/>
        <c:minorTickMark val="none"/>
        <c:tickLblPos val="nextTo"/>
        <c:spPr>
          <a:ln w="3175" cmpd="sng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581569472"/>
        <c:crosses val="max"/>
        <c:crossBetween val="between"/>
        <c:majorUnit val="0.5"/>
      </c:valAx>
      <c:catAx>
        <c:axId val="581569472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600" b="1"/>
            </a:pPr>
            <a:endParaRPr lang="en-US"/>
          </a:p>
        </c:txPr>
        <c:crossAx val="581572608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b"/>
      <c:layout>
        <c:manualLayout>
          <c:xMode val="edge"/>
          <c:yMode val="edge"/>
          <c:x val="0.36800025767569394"/>
          <c:y val="0.94483564550081234"/>
          <c:w val="0.26399948464861267"/>
          <c:h val="5.1128132104605491E-2"/>
        </c:manualLayout>
      </c:layout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4082025215712382"/>
          <c:y val="0.22102892432402518"/>
          <c:w val="0.80319277914224629"/>
          <c:h val="0.61604268584735256"/>
        </c:manualLayout>
      </c:layout>
      <c:lineChart>
        <c:grouping val="standard"/>
        <c:varyColors val="0"/>
        <c:ser>
          <c:idx val="0"/>
          <c:order val="0"/>
          <c:spPr>
            <a:ln w="38100">
              <a:solidFill>
                <a:srgbClr val="C00000"/>
              </a:solidFill>
            </a:ln>
          </c:spPr>
          <c:marker>
            <c:symbol val="square"/>
            <c:size val="12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trendline>
            <c:trendlineType val="linear"/>
            <c:dispRSqr val="0"/>
            <c:dispEq val="0"/>
          </c:trendline>
          <c:cat>
            <c:numRef>
              <c:f>AVGPROP!$A$46:$A$55</c:f>
              <c:numCache>
                <c:formatCode>General</c:formatCode>
                <c:ptCount val="10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</c:numCache>
            </c:numRef>
          </c:cat>
          <c:val>
            <c:numRef>
              <c:f>AVGPROP!$E$46:$E$55</c:f>
              <c:numCache>
                <c:formatCode>0.0</c:formatCode>
                <c:ptCount val="10"/>
                <c:pt idx="0">
                  <c:v>30.057888675357834</c:v>
                </c:pt>
                <c:pt idx="1">
                  <c:v>30.344436369248307</c:v>
                </c:pt>
                <c:pt idx="2">
                  <c:v>30.339015346028127</c:v>
                </c:pt>
                <c:pt idx="3">
                  <c:v>29.907549507517242</c:v>
                </c:pt>
                <c:pt idx="4">
                  <c:v>29.901388323586001</c:v>
                </c:pt>
                <c:pt idx="5">
                  <c:v>30.608614628763998</c:v>
                </c:pt>
                <c:pt idx="6">
                  <c:v>30.607257160092999</c:v>
                </c:pt>
                <c:pt idx="7">
                  <c:v>30.630382770819001</c:v>
                </c:pt>
                <c:pt idx="8">
                  <c:v>30.665346555391999</c:v>
                </c:pt>
                <c:pt idx="9">
                  <c:v>30.839969575883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B70-47A0-97B5-4952058D14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8798040"/>
        <c:axId val="498799608"/>
      </c:lineChart>
      <c:catAx>
        <c:axId val="498798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800" b="1"/>
            </a:pPr>
            <a:endParaRPr lang="en-US"/>
          </a:p>
        </c:txPr>
        <c:crossAx val="498799608"/>
        <c:crosses val="autoZero"/>
        <c:auto val="1"/>
        <c:lblAlgn val="ctr"/>
        <c:lblOffset val="100"/>
        <c:noMultiLvlLbl val="0"/>
      </c:catAx>
      <c:valAx>
        <c:axId val="498799608"/>
        <c:scaling>
          <c:orientation val="minMax"/>
          <c:max val="31.5"/>
          <c:min val="27.5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0.0" sourceLinked="1"/>
        <c:majorTickMark val="out"/>
        <c:minorTickMark val="none"/>
        <c:tickLblPos val="nextTo"/>
        <c:spPr>
          <a:ln w="3175" cmpd="sng">
            <a:solidFill>
              <a:schemeClr val="tx1"/>
            </a:solidFill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498798040"/>
        <c:crosses val="autoZero"/>
        <c:crossBetween val="between"/>
        <c:majorUnit val="0.5"/>
      </c:valAx>
      <c:spPr>
        <a:noFill/>
        <a:ln>
          <a:solidFill>
            <a:schemeClr val="bg1">
              <a:lumMod val="65000"/>
            </a:schemeClr>
          </a:solidFill>
        </a:ln>
      </c:spPr>
    </c:plotArea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4082025215712393"/>
          <c:y val="0.14837693804223825"/>
          <c:w val="0.80319277914224607"/>
          <c:h val="0.6886947476510854"/>
        </c:manualLayout>
      </c:layout>
      <c:lineChart>
        <c:grouping val="standard"/>
        <c:varyColors val="0"/>
        <c:ser>
          <c:idx val="0"/>
          <c:order val="0"/>
          <c:tx>
            <c:strRef>
              <c:f>'3YrCO'!$E$3</c:f>
              <c:strCache>
                <c:ptCount val="1"/>
                <c:pt idx="0">
                  <c:v>2021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'3YrCO'!$E$4:$E$13</c:f>
              <c:numCache>
                <c:formatCode>0.0</c:formatCode>
                <c:ptCount val="10"/>
                <c:pt idx="0">
                  <c:v>30.692428165698001</c:v>
                </c:pt>
                <c:pt idx="1">
                  <c:v>29.980356728593001</c:v>
                </c:pt>
                <c:pt idx="2">
                  <c:v>31.130617430796001</c:v>
                </c:pt>
                <c:pt idx="3">
                  <c:v>31.058112001422</c:v>
                </c:pt>
                <c:pt idx="4">
                  <c:v>31.302999313979999</c:v>
                </c:pt>
                <c:pt idx="5">
                  <c:v>30.870236383982999</c:v>
                </c:pt>
                <c:pt idx="6">
                  <c:v>30.579895061643001</c:v>
                </c:pt>
                <c:pt idx="7">
                  <c:v>30.480963249788001</c:v>
                </c:pt>
                <c:pt idx="8">
                  <c:v>30.228281471117999</c:v>
                </c:pt>
                <c:pt idx="9">
                  <c:v>32.243864111572996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A84-4562-B860-416B6B8ECCF3}"/>
            </c:ext>
          </c:extLst>
        </c:ser>
        <c:ser>
          <c:idx val="1"/>
          <c:order val="1"/>
          <c:tx>
            <c:strRef>
              <c:f>'3YrCO'!$F$3</c:f>
              <c:strCache>
                <c:ptCount val="1"/>
                <c:pt idx="0">
                  <c:v>2022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2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'3YrCO'!$F$4:$F$13</c:f>
              <c:numCache>
                <c:formatCode>0.0</c:formatCode>
                <c:ptCount val="10"/>
                <c:pt idx="0">
                  <c:v>30.876310596037001</c:v>
                </c:pt>
                <c:pt idx="1">
                  <c:v>30.326502166017999</c:v>
                </c:pt>
                <c:pt idx="2">
                  <c:v>30.844401272995999</c:v>
                </c:pt>
                <c:pt idx="3">
                  <c:v>30.536980182895</c:v>
                </c:pt>
                <c:pt idx="4">
                  <c:v>31.321159399915999</c:v>
                </c:pt>
                <c:pt idx="5">
                  <c:v>29.800465260620999</c:v>
                </c:pt>
                <c:pt idx="6">
                  <c:v>31.246473563066999</c:v>
                </c:pt>
                <c:pt idx="7">
                  <c:v>31.013366554705001</c:v>
                </c:pt>
                <c:pt idx="8">
                  <c:v>30.702631283399999</c:v>
                </c:pt>
                <c:pt idx="9">
                  <c:v>32.119958145334003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A84-4562-B860-416B6B8ECCF3}"/>
            </c:ext>
          </c:extLst>
        </c:ser>
        <c:ser>
          <c:idx val="2"/>
          <c:order val="2"/>
          <c:tx>
            <c:strRef>
              <c:f>'3YrCO'!$G$3</c:f>
              <c:strCache>
                <c:ptCount val="1"/>
                <c:pt idx="0">
                  <c:v>2023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00CC0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'3YrCO'!$G$4:$G$13</c:f>
              <c:numCache>
                <c:formatCode>00.00</c:formatCode>
                <c:ptCount val="10"/>
                <c:pt idx="0">
                  <c:v>30.88649875554</c:v>
                </c:pt>
                <c:pt idx="1">
                  <c:v>30.892036643108</c:v>
                </c:pt>
                <c:pt idx="2">
                  <c:v>30.987640786418002</c:v>
                </c:pt>
                <c:pt idx="3">
                  <c:v>30.466004915348002</c:v>
                </c:pt>
                <c:pt idx="4">
                  <c:v>31.326259793017002</c:v>
                </c:pt>
                <c:pt idx="5">
                  <c:v>30.365677729569001</c:v>
                </c:pt>
                <c:pt idx="6">
                  <c:v>31.587055150137999</c:v>
                </c:pt>
                <c:pt idx="7">
                  <c:v>31.046875912432</c:v>
                </c:pt>
                <c:pt idx="8">
                  <c:v>30.652549080608999</c:v>
                </c:pt>
                <c:pt idx="9">
                  <c:v>32.415294582770002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A84-4562-B860-416B6B8ECC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1645672"/>
        <c:axId val="331644888"/>
      </c:lineChart>
      <c:valAx>
        <c:axId val="331644888"/>
        <c:scaling>
          <c:orientation val="minMax"/>
          <c:max val="35"/>
          <c:min val="25"/>
        </c:scaling>
        <c:delete val="0"/>
        <c:axPos val="l"/>
        <c:majorGridlines>
          <c:spPr>
            <a:ln cmpd="sng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0.0" sourceLinked="1"/>
        <c:majorTickMark val="out"/>
        <c:minorTickMark val="none"/>
        <c:tickLblPos val="nextTo"/>
        <c:spPr>
          <a:ln w="3175" cmpd="sng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331645672"/>
        <c:crosses val="max"/>
        <c:crossBetween val="between"/>
      </c:valAx>
      <c:catAx>
        <c:axId val="331645672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/>
          <a:lstStyle/>
          <a:p>
            <a:pPr>
              <a:defRPr sz="1600" b="1"/>
            </a:pPr>
            <a:endParaRPr lang="en-US"/>
          </a:p>
        </c:txPr>
        <c:crossAx val="331644888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b"/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8.9504437228550227E-2"/>
          <c:y val="7.1688712545167149E-2"/>
          <c:w val="0.89229282995447612"/>
          <c:h val="0.73309303508510215"/>
        </c:manualLayout>
      </c:layout>
      <c:lineChart>
        <c:grouping val="standard"/>
        <c:varyColors val="0"/>
        <c:ser>
          <c:idx val="0"/>
          <c:order val="0"/>
          <c:tx>
            <c:strRef>
              <c:f>'3YrST'!$E$3</c:f>
              <c:strCache>
                <c:ptCount val="1"/>
                <c:pt idx="0">
                  <c:v>2021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'3YrST'!$G$36:$G$55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'3YrST'!$E$4:$E$23</c:f>
              <c:numCache>
                <c:formatCode>0.0</c:formatCode>
                <c:ptCount val="20"/>
                <c:pt idx="0">
                  <c:v>31.060266924981001</c:v>
                </c:pt>
                <c:pt idx="1">
                  <c:v>30.495574456753999</c:v>
                </c:pt>
                <c:pt idx="2">
                  <c:v>29.832484049537999</c:v>
                </c:pt>
                <c:pt idx="3">
                  <c:v>30.237681952016999</c:v>
                </c:pt>
                <c:pt idx="4">
                  <c:v>30.947361475729</c:v>
                </c:pt>
                <c:pt idx="5">
                  <c:v>30.464981783342001</c:v>
                </c:pt>
                <c:pt idx="6">
                  <c:v>30.843943760188001</c:v>
                </c:pt>
                <c:pt idx="7">
                  <c:v>31.227115246072</c:v>
                </c:pt>
                <c:pt idx="8">
                  <c:v>31.278954964821999</c:v>
                </c:pt>
                <c:pt idx="9">
                  <c:v>31.341927084138</c:v>
                </c:pt>
                <c:pt idx="10">
                  <c:v>30.953253277767999</c:v>
                </c:pt>
                <c:pt idx="11">
                  <c:v>30.870236383982999</c:v>
                </c:pt>
                <c:pt idx="12">
                  <c:v>30.579895061643001</c:v>
                </c:pt>
                <c:pt idx="13">
                  <c:v>30.480963249788001</c:v>
                </c:pt>
                <c:pt idx="14">
                  <c:v>30.228281471117999</c:v>
                </c:pt>
                <c:pt idx="15">
                  <c:v>31.304993157635</c:v>
                </c:pt>
                <c:pt idx="16">
                  <c:v>30.973359313138999</c:v>
                </c:pt>
                <c:pt idx="17">
                  <c:v>30.397988760722001</c:v>
                </c:pt>
                <c:pt idx="18">
                  <c:v>31.903251901106</c:v>
                </c:pt>
                <c:pt idx="19">
                  <c:v>33.879503428347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A1C-42CE-B6AC-30CA63811E7B}"/>
            </c:ext>
          </c:extLst>
        </c:ser>
        <c:ser>
          <c:idx val="1"/>
          <c:order val="1"/>
          <c:tx>
            <c:strRef>
              <c:f>'3YrST'!$F$3</c:f>
              <c:strCache>
                <c:ptCount val="1"/>
                <c:pt idx="0">
                  <c:v>2022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2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'3YrST'!$G$36:$G$55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'3YrST'!$F$4:$F$23</c:f>
              <c:numCache>
                <c:formatCode>0.0</c:formatCode>
                <c:ptCount val="20"/>
                <c:pt idx="0">
                  <c:v>31.022839695858998</c:v>
                </c:pt>
                <c:pt idx="1">
                  <c:v>30.672186328009001</c:v>
                </c:pt>
                <c:pt idx="2">
                  <c:v>30.238474282575002</c:v>
                </c:pt>
                <c:pt idx="3">
                  <c:v>30.474595655207999</c:v>
                </c:pt>
                <c:pt idx="4">
                  <c:v>31.052688895020999</c:v>
                </c:pt>
                <c:pt idx="5">
                  <c:v>30.840857985208999</c:v>
                </c:pt>
                <c:pt idx="6">
                  <c:v>30.446462088292002</c:v>
                </c:pt>
                <c:pt idx="7">
                  <c:v>31.066803972374</c:v>
                </c:pt>
                <c:pt idx="8">
                  <c:v>30.990127858510998</c:v>
                </c:pt>
                <c:pt idx="9">
                  <c:v>30.829391355192001</c:v>
                </c:pt>
                <c:pt idx="10">
                  <c:v>30.437303447859001</c:v>
                </c:pt>
                <c:pt idx="11">
                  <c:v>29.800465260620999</c:v>
                </c:pt>
                <c:pt idx="12">
                  <c:v>31.246473563066999</c:v>
                </c:pt>
                <c:pt idx="13">
                  <c:v>31.013366554705001</c:v>
                </c:pt>
                <c:pt idx="14">
                  <c:v>30.702631283399999</c:v>
                </c:pt>
                <c:pt idx="15">
                  <c:v>31.841903777742001</c:v>
                </c:pt>
                <c:pt idx="16">
                  <c:v>30.624999785143999</c:v>
                </c:pt>
                <c:pt idx="17">
                  <c:v>30.937933034974002</c:v>
                </c:pt>
                <c:pt idx="18">
                  <c:v>32.003310385858001</c:v>
                </c:pt>
                <c:pt idx="19">
                  <c:v>32.997923560685997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A1C-42CE-B6AC-30CA63811E7B}"/>
            </c:ext>
          </c:extLst>
        </c:ser>
        <c:ser>
          <c:idx val="2"/>
          <c:order val="2"/>
          <c:tx>
            <c:strRef>
              <c:f>'3YrST'!$G$3</c:f>
              <c:strCache>
                <c:ptCount val="1"/>
                <c:pt idx="0">
                  <c:v>2023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00CC0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'3YrST'!$G$36:$G$55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'3YrST'!$G$4:$G$23</c:f>
              <c:numCache>
                <c:formatCode>0.0</c:formatCode>
                <c:ptCount val="20"/>
                <c:pt idx="0">
                  <c:v>32.247116948912002</c:v>
                </c:pt>
                <c:pt idx="1">
                  <c:v>30.969424475972001</c:v>
                </c:pt>
                <c:pt idx="2">
                  <c:v>30.771794218859</c:v>
                </c:pt>
                <c:pt idx="3">
                  <c:v>30.911147523109001</c:v>
                </c:pt>
                <c:pt idx="4">
                  <c:v>31.087545378386</c:v>
                </c:pt>
                <c:pt idx="5">
                  <c:v>30.031015474566001</c:v>
                </c:pt>
                <c:pt idx="6">
                  <c:v>30.230209979508</c:v>
                </c:pt>
                <c:pt idx="7">
                  <c:v>31.170325673764001</c:v>
                </c:pt>
                <c:pt idx="8">
                  <c:v>31.222123226050002</c:v>
                </c:pt>
                <c:pt idx="9">
                  <c:v>30.767071988643</c:v>
                </c:pt>
                <c:pt idx="10">
                  <c:v>30.372361771350999</c:v>
                </c:pt>
                <c:pt idx="11">
                  <c:v>30.365677729569001</c:v>
                </c:pt>
                <c:pt idx="12">
                  <c:v>31.587055150137999</c:v>
                </c:pt>
                <c:pt idx="13">
                  <c:v>31.046875912432</c:v>
                </c:pt>
                <c:pt idx="14">
                  <c:v>30.652549080608999</c:v>
                </c:pt>
                <c:pt idx="15">
                  <c:v>31.757298153259999</c:v>
                </c:pt>
                <c:pt idx="16">
                  <c:v>31.713920528149</c:v>
                </c:pt>
                <c:pt idx="17">
                  <c:v>31.309127390038999</c:v>
                </c:pt>
                <c:pt idx="18">
                  <c:v>32.289682501093999</c:v>
                </c:pt>
                <c:pt idx="19">
                  <c:v>33.299548213081998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A1C-42CE-B6AC-30CA63811E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81574568"/>
        <c:axId val="581565944"/>
      </c:lineChart>
      <c:valAx>
        <c:axId val="581565944"/>
        <c:scaling>
          <c:orientation val="minMax"/>
          <c:max val="36"/>
          <c:min val="26"/>
        </c:scaling>
        <c:delete val="0"/>
        <c:axPos val="l"/>
        <c:majorGridlines>
          <c:spPr>
            <a:ln cmpd="sng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0.0" sourceLinked="1"/>
        <c:majorTickMark val="out"/>
        <c:minorTickMark val="none"/>
        <c:tickLblPos val="nextTo"/>
        <c:spPr>
          <a:ln w="3175" cmpd="sng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581574568"/>
        <c:crosses val="max"/>
        <c:crossBetween val="between"/>
      </c:valAx>
      <c:catAx>
        <c:axId val="581574568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600" b="1"/>
            </a:pPr>
            <a:endParaRPr lang="en-US"/>
          </a:p>
        </c:txPr>
        <c:crossAx val="581565944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b"/>
      <c:layout>
        <c:manualLayout>
          <c:xMode val="edge"/>
          <c:yMode val="edge"/>
          <c:x val="0.36800025767569394"/>
          <c:y val="0.94887186789539513"/>
          <c:w val="0.26399948464861267"/>
          <c:h val="5.1128132104605491E-2"/>
        </c:manualLayout>
      </c:layout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4082025215712377"/>
          <c:y val="0.22102892432402518"/>
          <c:w val="0.8031927791422464"/>
          <c:h val="0.61604268584735256"/>
        </c:manualLayout>
      </c:layout>
      <c:lineChart>
        <c:grouping val="standard"/>
        <c:varyColors val="0"/>
        <c:ser>
          <c:idx val="0"/>
          <c:order val="0"/>
          <c:spPr>
            <a:ln w="38100">
              <a:solidFill>
                <a:srgbClr val="C00000"/>
              </a:solidFill>
            </a:ln>
          </c:spPr>
          <c:marker>
            <c:symbol val="square"/>
            <c:size val="12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trendline>
            <c:trendlineType val="linear"/>
            <c:dispRSqr val="0"/>
            <c:dispEq val="0"/>
          </c:trendline>
          <c:cat>
            <c:numRef>
              <c:f>AVGPROP!$A$46:$A$55</c:f>
              <c:numCache>
                <c:formatCode>General</c:formatCode>
                <c:ptCount val="10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</c:numCache>
            </c:numRef>
          </c:cat>
          <c:val>
            <c:numRef>
              <c:f>AVGPROP!$B$46:$B$55</c:f>
              <c:numCache>
                <c:formatCode>0.0</c:formatCode>
                <c:ptCount val="10"/>
                <c:pt idx="0">
                  <c:v>35.651217547502959</c:v>
                </c:pt>
                <c:pt idx="1">
                  <c:v>35.895473954677399</c:v>
                </c:pt>
                <c:pt idx="2">
                  <c:v>36.287890215339928</c:v>
                </c:pt>
                <c:pt idx="3">
                  <c:v>36.446448467737049</c:v>
                </c:pt>
                <c:pt idx="4">
                  <c:v>36.528766582648998</c:v>
                </c:pt>
                <c:pt idx="5">
                  <c:v>36.470801877553001</c:v>
                </c:pt>
                <c:pt idx="6">
                  <c:v>37.088830184715</c:v>
                </c:pt>
                <c:pt idx="7">
                  <c:v>36.655724479977998</c:v>
                </c:pt>
                <c:pt idx="8">
                  <c:v>36.911786838807998</c:v>
                </c:pt>
                <c:pt idx="9">
                  <c:v>36.373967568628998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09B-4C79-A2C5-3C071A5A4E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8988128"/>
        <c:axId val="498988520"/>
      </c:lineChart>
      <c:catAx>
        <c:axId val="498988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800" b="1"/>
            </a:pPr>
            <a:endParaRPr lang="en-US"/>
          </a:p>
        </c:txPr>
        <c:crossAx val="498988520"/>
        <c:crosses val="autoZero"/>
        <c:auto val="1"/>
        <c:lblAlgn val="ctr"/>
        <c:lblOffset val="100"/>
        <c:noMultiLvlLbl val="0"/>
      </c:catAx>
      <c:valAx>
        <c:axId val="498988520"/>
        <c:scaling>
          <c:orientation val="minMax"/>
          <c:max val="37.5"/>
          <c:min val="34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0.0" sourceLinked="1"/>
        <c:majorTickMark val="out"/>
        <c:minorTickMark val="none"/>
        <c:tickLblPos val="nextTo"/>
        <c:spPr>
          <a:ln w="3175" cmpd="sng">
            <a:solidFill>
              <a:schemeClr val="tx1"/>
            </a:solidFill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498988128"/>
        <c:crosses val="autoZero"/>
        <c:crossBetween val="between"/>
      </c:valAx>
      <c:spPr>
        <a:noFill/>
        <a:ln>
          <a:solidFill>
            <a:schemeClr val="bg1">
              <a:lumMod val="65000"/>
            </a:schemeClr>
          </a:solidFill>
        </a:ln>
      </c:spPr>
    </c:plotArea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4082025215712393"/>
          <c:y val="0.22102892432402518"/>
          <c:w val="0.80319277914224607"/>
          <c:h val="0.61604268584735256"/>
        </c:manualLayout>
      </c:layout>
      <c:lineChart>
        <c:grouping val="standard"/>
        <c:varyColors val="0"/>
        <c:ser>
          <c:idx val="0"/>
          <c:order val="0"/>
          <c:tx>
            <c:strRef>
              <c:f>'3YrCO'!$H$21</c:f>
              <c:strCache>
                <c:ptCount val="1"/>
                <c:pt idx="0">
                  <c:v>2021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'3YrCO'!$H$22:$H$31</c:f>
              <c:numCache>
                <c:formatCode>0.00</c:formatCode>
                <c:ptCount val="10"/>
                <c:pt idx="0">
                  <c:v>36.697275705343998</c:v>
                </c:pt>
                <c:pt idx="1">
                  <c:v>36.671392471391997</c:v>
                </c:pt>
                <c:pt idx="2">
                  <c:v>37.928543252608002</c:v>
                </c:pt>
                <c:pt idx="3">
                  <c:v>37.706603620448</c:v>
                </c:pt>
                <c:pt idx="4">
                  <c:v>38.151352117823997</c:v>
                </c:pt>
                <c:pt idx="5">
                  <c:v>36.853111465151997</c:v>
                </c:pt>
                <c:pt idx="6">
                  <c:v>35.817817300640002</c:v>
                </c:pt>
                <c:pt idx="7">
                  <c:v>35.860822144064002</c:v>
                </c:pt>
                <c:pt idx="8">
                  <c:v>35.344194813248002</c:v>
                </c:pt>
                <c:pt idx="9">
                  <c:v>37.560598391935997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713-43C4-8864-1A74822BD114}"/>
            </c:ext>
          </c:extLst>
        </c:ser>
        <c:ser>
          <c:idx val="1"/>
          <c:order val="1"/>
          <c:tx>
            <c:strRef>
              <c:f>'3YrCO'!$I$21</c:f>
              <c:strCache>
                <c:ptCount val="1"/>
                <c:pt idx="0">
                  <c:v>2022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2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'3YrCO'!$I$22:$I$31</c:f>
              <c:numCache>
                <c:formatCode>0.00</c:formatCode>
                <c:ptCount val="10"/>
                <c:pt idx="0">
                  <c:v>36.993264159424001</c:v>
                </c:pt>
                <c:pt idx="1">
                  <c:v>36.485786981407998</c:v>
                </c:pt>
                <c:pt idx="2">
                  <c:v>37.012442813888001</c:v>
                </c:pt>
                <c:pt idx="3">
                  <c:v>37.433159070720002</c:v>
                </c:pt>
                <c:pt idx="4">
                  <c:v>37.97738922624</c:v>
                </c:pt>
                <c:pt idx="5">
                  <c:v>35.244253566624003</c:v>
                </c:pt>
                <c:pt idx="6">
                  <c:v>36.670245600704</c:v>
                </c:pt>
                <c:pt idx="7">
                  <c:v>36.760158635296001</c:v>
                </c:pt>
                <c:pt idx="8">
                  <c:v>36.424260779232</c:v>
                </c:pt>
                <c:pt idx="9">
                  <c:v>37.438687247680001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713-43C4-8864-1A74822BD114}"/>
            </c:ext>
          </c:extLst>
        </c:ser>
        <c:ser>
          <c:idx val="2"/>
          <c:order val="2"/>
          <c:tx>
            <c:strRef>
              <c:f>'3YrCO'!$J$21</c:f>
              <c:strCache>
                <c:ptCount val="1"/>
                <c:pt idx="0">
                  <c:v>2023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00CC0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'3YrCO'!$J$22:$J$31</c:f>
              <c:numCache>
                <c:formatCode>0.00</c:formatCode>
                <c:ptCount val="10"/>
                <c:pt idx="0">
                  <c:v>35.980448891679998</c:v>
                </c:pt>
                <c:pt idx="1">
                  <c:v>36.18877414032</c:v>
                </c:pt>
                <c:pt idx="2">
                  <c:v>36.247052958784003</c:v>
                </c:pt>
                <c:pt idx="3">
                  <c:v>36.996929320512002</c:v>
                </c:pt>
                <c:pt idx="4">
                  <c:v>36.704814456576003</c:v>
                </c:pt>
                <c:pt idx="5">
                  <c:v>35.308837841055997</c:v>
                </c:pt>
                <c:pt idx="6">
                  <c:v>36.237355090336003</c:v>
                </c:pt>
                <c:pt idx="7">
                  <c:v>35.733453523008002</c:v>
                </c:pt>
                <c:pt idx="8">
                  <c:v>35.438938766367997</c:v>
                </c:pt>
                <c:pt idx="9">
                  <c:v>37.393531995487997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713-43C4-8864-1A74822BD1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8531240"/>
        <c:axId val="498530064"/>
      </c:lineChart>
      <c:valAx>
        <c:axId val="498530064"/>
        <c:scaling>
          <c:orientation val="minMax"/>
          <c:max val="40"/>
          <c:min val="30"/>
        </c:scaling>
        <c:delete val="0"/>
        <c:axPos val="l"/>
        <c:majorGridlines>
          <c:spPr>
            <a:ln cmpd="sng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0.0" sourceLinked="0"/>
        <c:majorTickMark val="out"/>
        <c:minorTickMark val="none"/>
        <c:tickLblPos val="nextTo"/>
        <c:spPr>
          <a:ln w="3175" cmpd="sng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498531240"/>
        <c:crosses val="max"/>
        <c:crossBetween val="between"/>
        <c:majorUnit val="2"/>
      </c:valAx>
      <c:catAx>
        <c:axId val="498531240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/>
          <a:lstStyle/>
          <a:p>
            <a:pPr>
              <a:defRPr sz="1600" b="1"/>
            </a:pPr>
            <a:endParaRPr lang="en-US"/>
          </a:p>
        </c:txPr>
        <c:crossAx val="498530064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b"/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8.2424358849884555E-2"/>
          <c:y val="6.7652490150584541E-2"/>
          <c:w val="0.89893005709617768"/>
          <c:h val="0.73107508279420363"/>
        </c:manualLayout>
      </c:layout>
      <c:lineChart>
        <c:grouping val="standard"/>
        <c:varyColors val="0"/>
        <c:ser>
          <c:idx val="0"/>
          <c:order val="0"/>
          <c:tx>
            <c:strRef>
              <c:f>'3YrST'!$H$3</c:f>
              <c:strCache>
                <c:ptCount val="1"/>
                <c:pt idx="0">
                  <c:v>2021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'3YrST'!$G$36:$G$55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'3YrST'!$H$4:$H$23</c:f>
              <c:numCache>
                <c:formatCode>0.00</c:formatCode>
                <c:ptCount val="20"/>
                <c:pt idx="0">
                  <c:v>1.1781654289100001</c:v>
                </c:pt>
                <c:pt idx="1">
                  <c:v>1.163017964739</c:v>
                </c:pt>
                <c:pt idx="2">
                  <c:v>1.143717810496</c:v>
                </c:pt>
                <c:pt idx="3">
                  <c:v>1.154813587224</c:v>
                </c:pt>
                <c:pt idx="4">
                  <c:v>1.1423838862619999</c:v>
                </c:pt>
                <c:pt idx="5">
                  <c:v>1.1503456122439999</c:v>
                </c:pt>
                <c:pt idx="6">
                  <c:v>1.169029697619</c:v>
                </c:pt>
                <c:pt idx="7">
                  <c:v>1.191525587988</c:v>
                </c:pt>
                <c:pt idx="8">
                  <c:v>1.1958724405500001</c:v>
                </c:pt>
                <c:pt idx="9">
                  <c:v>1.1819905019979999</c:v>
                </c:pt>
                <c:pt idx="10">
                  <c:v>1.179309916517</c:v>
                </c:pt>
                <c:pt idx="11">
                  <c:v>1.1516597332859999</c:v>
                </c:pt>
                <c:pt idx="12">
                  <c:v>1.119306790645</c:v>
                </c:pt>
                <c:pt idx="13">
                  <c:v>1.1206506920020001</c:v>
                </c:pt>
                <c:pt idx="14">
                  <c:v>1.1045060879140001</c:v>
                </c:pt>
                <c:pt idx="15">
                  <c:v>1.1501536041110001</c:v>
                </c:pt>
                <c:pt idx="16">
                  <c:v>1.0986768153519999</c:v>
                </c:pt>
                <c:pt idx="17">
                  <c:v>1.1674167406089999</c:v>
                </c:pt>
                <c:pt idx="18">
                  <c:v>1.174211527865</c:v>
                </c:pt>
                <c:pt idx="19">
                  <c:v>1.174272569422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F3A-4CC6-A855-ACC6AFD221DD}"/>
            </c:ext>
          </c:extLst>
        </c:ser>
        <c:ser>
          <c:idx val="1"/>
          <c:order val="1"/>
          <c:tx>
            <c:strRef>
              <c:f>'3YrST'!$I$3</c:f>
              <c:strCache>
                <c:ptCount val="1"/>
                <c:pt idx="0">
                  <c:v>2022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2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'3YrST'!$G$36:$G$55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'3YrST'!$I$4:$I$23</c:f>
              <c:numCache>
                <c:formatCode>0.00</c:formatCode>
                <c:ptCount val="20"/>
                <c:pt idx="0">
                  <c:v>1.138980971516</c:v>
                </c:pt>
                <c:pt idx="1">
                  <c:v>1.1508841472760001</c:v>
                </c:pt>
                <c:pt idx="2">
                  <c:v>1.140309060933</c:v>
                </c:pt>
                <c:pt idx="3">
                  <c:v>1.1660765831219999</c:v>
                </c:pt>
                <c:pt idx="4">
                  <c:v>1.1522312368100001</c:v>
                </c:pt>
                <c:pt idx="5">
                  <c:v>1.1538465420749999</c:v>
                </c:pt>
                <c:pt idx="6">
                  <c:v>1.1711369834759999</c:v>
                </c:pt>
                <c:pt idx="7">
                  <c:v>1.178703274644</c:v>
                </c:pt>
                <c:pt idx="8">
                  <c:v>1.1614479272280001</c:v>
                </c:pt>
                <c:pt idx="9">
                  <c:v>1.173801796037</c:v>
                </c:pt>
                <c:pt idx="10">
                  <c:v>1.1728799570040001</c:v>
                </c:pt>
                <c:pt idx="11">
                  <c:v>1.1013829239570001</c:v>
                </c:pt>
                <c:pt idx="12">
                  <c:v>1.145945175022</c:v>
                </c:pt>
                <c:pt idx="13">
                  <c:v>1.148754957353</c:v>
                </c:pt>
                <c:pt idx="14">
                  <c:v>1.138258149351</c:v>
                </c:pt>
                <c:pt idx="15">
                  <c:v>1.166175815561</c:v>
                </c:pt>
                <c:pt idx="16">
                  <c:v>1.0964123344529999</c:v>
                </c:pt>
                <c:pt idx="17">
                  <c:v>1.178398392176</c:v>
                </c:pt>
                <c:pt idx="18">
                  <c:v>1.1713908295090001</c:v>
                </c:pt>
                <c:pt idx="19">
                  <c:v>1.1604132490629999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F3A-4CC6-A855-ACC6AFD221DD}"/>
            </c:ext>
          </c:extLst>
        </c:ser>
        <c:ser>
          <c:idx val="2"/>
          <c:order val="2"/>
          <c:tx>
            <c:strRef>
              <c:f>'3YrST'!$J$3</c:f>
              <c:strCache>
                <c:ptCount val="1"/>
                <c:pt idx="0">
                  <c:v>2023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00CC00"/>
              </a:solidFill>
              <a:ln>
                <a:solidFill>
                  <a:schemeClr val="tx1"/>
                </a:solidFill>
              </a:ln>
            </c:spPr>
          </c:marker>
          <c:dPt>
            <c:idx val="10"/>
            <c:bubble3D val="0"/>
            <c:extLst>
              <c:ext xmlns:c16="http://schemas.microsoft.com/office/drawing/2014/chart" uri="{C3380CC4-5D6E-409C-BE32-E72D297353CC}">
                <c16:uniqueId val="{00000002-FF3A-4CC6-A855-ACC6AFD221DD}"/>
              </c:ext>
            </c:extLst>
          </c:dPt>
          <c:cat>
            <c:strRef>
              <c:f>'3YrST'!$G$36:$G$55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'3YrST'!$J$4:$J$23</c:f>
              <c:numCache>
                <c:formatCode>0.00</c:formatCode>
                <c:ptCount val="20"/>
                <c:pt idx="0">
                  <c:v>1.124958345617</c:v>
                </c:pt>
                <c:pt idx="1">
                  <c:v>1.136888647923</c:v>
                </c:pt>
                <c:pt idx="2">
                  <c:v>1.1325601254069999</c:v>
                </c:pt>
                <c:pt idx="3">
                  <c:v>1.1412745780989999</c:v>
                </c:pt>
                <c:pt idx="4">
                  <c:v>1.117688077293</c:v>
                </c:pt>
                <c:pt idx="5">
                  <c:v>1.1213688167810001</c:v>
                </c:pt>
                <c:pt idx="6">
                  <c:v>1.1574318312609999</c:v>
                </c:pt>
                <c:pt idx="7">
                  <c:v>1.142217821045</c:v>
                </c:pt>
                <c:pt idx="8">
                  <c:v>1.1379135831130001</c:v>
                </c:pt>
                <c:pt idx="9">
                  <c:v>1.152678408311</c:v>
                </c:pt>
                <c:pt idx="10">
                  <c:v>1.1632303592569999</c:v>
                </c:pt>
                <c:pt idx="11">
                  <c:v>1.1034011825329999</c:v>
                </c:pt>
                <c:pt idx="12">
                  <c:v>1.1324173465730001</c:v>
                </c:pt>
                <c:pt idx="13">
                  <c:v>1.1166704225940001</c:v>
                </c:pt>
                <c:pt idx="14">
                  <c:v>1.1074668364489999</c:v>
                </c:pt>
                <c:pt idx="15">
                  <c:v>1.1341848023800001</c:v>
                </c:pt>
                <c:pt idx="16">
                  <c:v>1.117696160748</c:v>
                </c:pt>
                <c:pt idx="17">
                  <c:v>1.169439767094</c:v>
                </c:pt>
                <c:pt idx="18">
                  <c:v>1.170045035737</c:v>
                </c:pt>
                <c:pt idx="19">
                  <c:v>1.1712769161609999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F3A-4CC6-A855-ACC6AFD221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0342328"/>
        <c:axId val="150343504"/>
      </c:lineChart>
      <c:valAx>
        <c:axId val="150343504"/>
        <c:scaling>
          <c:orientation val="minMax"/>
          <c:max val="1.3"/>
          <c:min val="0.9"/>
        </c:scaling>
        <c:delete val="0"/>
        <c:axPos val="l"/>
        <c:majorGridlines>
          <c:spPr>
            <a:ln cmpd="sng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0.00" sourceLinked="1"/>
        <c:majorTickMark val="out"/>
        <c:minorTickMark val="none"/>
        <c:tickLblPos val="nextTo"/>
        <c:spPr>
          <a:ln w="3175" cmpd="sng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150342328"/>
        <c:crosses val="max"/>
        <c:crossBetween val="between"/>
        <c:majorUnit val="0.05"/>
      </c:valAx>
      <c:catAx>
        <c:axId val="150342328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600" b="1"/>
            </a:pPr>
            <a:endParaRPr lang="en-US"/>
          </a:p>
        </c:txPr>
        <c:crossAx val="150343504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b"/>
      <c:layout>
        <c:manualLayout>
          <c:xMode val="edge"/>
          <c:yMode val="edge"/>
          <c:x val="0.36800025767569394"/>
          <c:y val="0.94685375669810434"/>
          <c:w val="0.26399948464861267"/>
          <c:h val="5.1128132104605491E-2"/>
        </c:manualLayout>
      </c:layout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fld id="{BE8D7B77-FE49-4ABB-ADB0-74097AA9E2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370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fld id="{BC703F33-C464-403F-AB83-F83A2725AD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690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304DD5-6DCD-4333-A214-8BCB37E5B447}" type="slidenum">
              <a:rPr lang="en-US"/>
              <a:pPr/>
              <a:t>1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5660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B0DBA4-31CB-4F86-83E5-C22FF162E66A}" type="slidenum">
              <a:rPr lang="en-US"/>
              <a:pPr/>
              <a:t>10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7333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BB54E6-7EB9-4BBD-8A4F-F142299DE027}" type="slidenum">
              <a:rPr lang="en-US"/>
              <a:pPr/>
              <a:t>11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2173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77F8A1-96BF-460A-AC9F-E7878CF4C49A}" type="slidenum">
              <a:rPr lang="en-US"/>
              <a:pPr/>
              <a:t>12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1838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CD664E-C025-4130-A0FC-6A98159C2A40}" type="slidenum">
              <a:rPr lang="en-US"/>
              <a:pPr/>
              <a:t>13</a:t>
            </a:fld>
            <a:endParaRPr lang="en-US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1158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871056-1259-496E-9B56-7D9C03918214}" type="slidenum">
              <a:rPr lang="en-US"/>
              <a:pPr/>
              <a:t>14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1933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1BF41C-472C-4CF9-B1F0-BC92832457F5}" type="slidenum">
              <a:rPr lang="en-US"/>
              <a:pPr/>
              <a:t>15</a:t>
            </a:fld>
            <a:endParaRPr lang="en-US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7959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77F8A1-96BF-460A-AC9F-E7878CF4C49A}" type="slidenum">
              <a:rPr lang="en-US"/>
              <a:pPr/>
              <a:t>16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2012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77F8A1-96BF-460A-AC9F-E7878CF4C49A}" type="slidenum">
              <a:rPr lang="en-US"/>
              <a:pPr/>
              <a:t>17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4414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1210AD-4E1A-4F3A-A577-465D70806B85}" type="slidenum">
              <a:rPr lang="en-US"/>
              <a:pPr/>
              <a:t>18</a:t>
            </a:fld>
            <a:endParaRPr lang="en-US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8059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56000E-5CBB-4008-9DC1-59E32CBF5CF6}" type="slidenum">
              <a:rPr lang="en-US"/>
              <a:pPr/>
              <a:t>19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69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07546C-A307-4BFF-91D8-6A187D8DE662}" type="slidenum">
              <a:rPr lang="en-US"/>
              <a:pPr/>
              <a:t>2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2527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F7A013-88B9-424C-AB19-CDFC3EEA18FA}" type="slidenum">
              <a:rPr lang="en-US"/>
              <a:pPr/>
              <a:t>20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0596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727E4E-D11B-433F-8CDB-03DED768CFB5}" type="slidenum">
              <a:rPr lang="en-US"/>
              <a:pPr/>
              <a:t>21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67489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727E4E-D11B-433F-8CDB-03DED768CFB5}" type="slidenum">
              <a:rPr lang="en-US"/>
              <a:pPr/>
              <a:t>22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6227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1DD614-2027-4743-8556-946D77DBAF49}" type="slidenum">
              <a:rPr lang="en-US"/>
              <a:pPr/>
              <a:t>23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85846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C1C3D6-ED41-448C-833B-9272898C336D}" type="slidenum">
              <a:rPr lang="en-US"/>
              <a:pPr/>
              <a:t>24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0375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374F46-5B93-4AFF-AD41-422ACFF5B7BC}" type="slidenum">
              <a:rPr lang="en-US"/>
              <a:pPr/>
              <a:t>25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56061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A6B8E-0A84-44C7-AB86-160D50509EA3}" type="slidenum">
              <a:rPr lang="en-US"/>
              <a:pPr/>
              <a:t>26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47502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A6B8E-0A84-44C7-AB86-160D50509EA3}" type="slidenum">
              <a:rPr lang="en-US"/>
              <a:pPr/>
              <a:t>27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04141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2313A1-3230-4996-8177-8386E6D0F87F}" type="slidenum">
              <a:rPr lang="en-US"/>
              <a:pPr/>
              <a:t>28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22330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3D6CB1-94D5-4E24-A5AB-E2865E7777F5}" type="slidenum">
              <a:rPr lang="en-US"/>
              <a:pPr/>
              <a:t>29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9894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0DF128-4B36-4C89-B277-3FE0A74865B0}" type="slidenum">
              <a:rPr lang="en-US"/>
              <a:pPr/>
              <a:t>3</a:t>
            </a:fld>
            <a:endParaRPr lang="en-US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22583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8CEFD9-1EC8-408E-B867-62A21AF40F96}" type="slidenum">
              <a:rPr lang="en-US"/>
              <a:pPr/>
              <a:t>30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527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11CC67-3625-48C3-9065-248FF55366C1}" type="slidenum">
              <a:rPr lang="en-US"/>
              <a:pPr/>
              <a:t>4</a:t>
            </a:fld>
            <a:endParaRPr 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2805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7E57AC-0916-42AD-8575-2FE464A2877D}" type="slidenum">
              <a:rPr lang="en-US"/>
              <a:pPr/>
              <a:t>5</a:t>
            </a:fld>
            <a:endParaRPr 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0211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A4D323-C783-4F55-B79D-75050AD7B1C1}" type="slidenum">
              <a:rPr lang="en-US"/>
              <a:pPr/>
              <a:t>6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7097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A4D323-C783-4F55-B79D-75050AD7B1C1}" type="slidenum">
              <a:rPr lang="en-US"/>
              <a:pPr/>
              <a:t>7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385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8B7E2C-9DA7-49FA-B2A1-94D98372AEB6}" type="slidenum">
              <a:rPr lang="en-US"/>
              <a:pPr/>
              <a:t>8</a:t>
            </a:fld>
            <a:endParaRPr lang="en-US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0556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3DB42A-5FBE-40F2-8415-5C6FF483B407}" type="slidenum">
              <a:rPr lang="en-US"/>
              <a:pPr/>
              <a:t>9</a:t>
            </a:fld>
            <a:endParaRPr 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57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effectLst/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effectLst/>
        </p:spPr>
        <p:txBody>
          <a:bodyPr/>
          <a:lstStyle>
            <a:lvl1pPr marL="0" indent="0" algn="ctr">
              <a:buNone/>
              <a:defRPr>
                <a:effectLst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77AB9CD-9914-4AE5-9095-1FF95B15C8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2ADF39-BB0F-4D82-B235-F5D989665E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FE6EF53-3749-496E-9114-7B56C1E383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152400"/>
            <a:ext cx="7772400" cy="5943600"/>
          </a:xfrm>
          <a:effectLst/>
        </p:spPr>
        <p:txBody>
          <a:bodyPr/>
          <a:lstStyle>
            <a:lvl1pPr>
              <a:defRPr>
                <a:effectLst/>
              </a:defRPr>
            </a:lvl1pPr>
            <a:lvl2pPr>
              <a:defRPr>
                <a:effectLst/>
              </a:defRPr>
            </a:lvl2pPr>
            <a:lvl3pPr>
              <a:defRPr>
                <a:effectLst/>
              </a:defRPr>
            </a:lvl3pPr>
            <a:lvl4pPr>
              <a:defRPr>
                <a:effectLst/>
              </a:defRPr>
            </a:lvl4pPr>
            <a:lvl5pPr>
              <a:defRPr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0" y="6400800"/>
            <a:ext cx="59436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05008CE-5B06-42C7-94AA-CFB3AC68F0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effectLst/>
        </p:spPr>
        <p:txBody>
          <a:bodyPr/>
          <a:lstStyle>
            <a:lvl1pPr>
              <a:defRPr>
                <a:effectLst/>
              </a:defRPr>
            </a:lvl1pPr>
            <a:lvl2pPr>
              <a:defRPr>
                <a:effectLst/>
              </a:defRPr>
            </a:lvl2pPr>
            <a:lvl3pPr>
              <a:defRPr>
                <a:effectLst/>
              </a:defRPr>
            </a:lvl3pPr>
            <a:lvl4pPr>
              <a:defRPr>
                <a:effectLst/>
              </a:defRPr>
            </a:lvl4pPr>
            <a:lvl5pPr>
              <a:defRPr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403219E-5F49-4AA4-B623-C537AE63D0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02BCEA7-1E66-482F-B613-14716C8BCB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326FA58-1DCC-4A83-AAE1-081E5CB257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D099761-2174-47AE-A281-CC6DA7ED93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88F490A-8671-4E33-9835-BF51AC0760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62D8419-6317-4C13-A791-02FD47A728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C0D4B4-7DBF-427E-A5B4-BBEA286854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B9B3BD-8D5B-4252-B17C-250A7DD9CE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07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7587" name="Rectangle 307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7588" name="Rectangle 307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400800"/>
            <a:ext cx="594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defRPr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67589" name="Rectangle 307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3488860-3006-4D2E-B23C-3496BFEA885D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67590" name="Picture 3078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971800" y="6477000"/>
            <a:ext cx="2286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 b="1">
          <a:solidFill>
            <a:srgbClr val="99330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2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447800"/>
          </a:xfrm>
        </p:spPr>
        <p:txBody>
          <a:bodyPr/>
          <a:lstStyle/>
          <a:p>
            <a:r>
              <a:rPr lang="en-US" sz="5100" dirty="0"/>
              <a:t>U.S. </a:t>
            </a:r>
            <a:r>
              <a:rPr lang="en-US" sz="5100"/>
              <a:t>UPLAND COTTON QUALITY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subTitle" idx="1"/>
          </p:nvPr>
        </p:nvSpPr>
        <p:spPr>
          <a:effectLst/>
        </p:spPr>
        <p:txBody>
          <a:bodyPr/>
          <a:lstStyle/>
          <a:p>
            <a:r>
              <a:rPr lang="en-US" dirty="0">
                <a:solidFill>
                  <a:srgbClr val="006600"/>
                </a:solidFill>
                <a:latin typeface="+mj-lt"/>
              </a:rPr>
              <a:t>2023-</a:t>
            </a:r>
            <a:r>
              <a:rPr lang="en-US" altLang="zh-CN" dirty="0">
                <a:solidFill>
                  <a:srgbClr val="006600"/>
                </a:solidFill>
                <a:latin typeface="+mj-lt"/>
              </a:rPr>
              <a:t>24</a:t>
            </a:r>
            <a:r>
              <a:rPr lang="en-US" dirty="0">
                <a:solidFill>
                  <a:srgbClr val="006600"/>
                </a:solidFill>
                <a:latin typeface="+mj-lt"/>
              </a:rPr>
              <a:t> CROP</a:t>
            </a:r>
          </a:p>
          <a:p>
            <a:r>
              <a:rPr lang="en-US" dirty="0">
                <a:solidFill>
                  <a:srgbClr val="006600"/>
                </a:solidFill>
                <a:latin typeface="+mj-lt"/>
              </a:rPr>
              <a:t>Final</a:t>
            </a:r>
          </a:p>
        </p:txBody>
      </p:sp>
      <p:sp>
        <p:nvSpPr>
          <p:cNvPr id="5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STRENGTH DISTRIBUTION</a:t>
            </a:r>
            <a:br>
              <a:rPr lang="en-US" dirty="0"/>
            </a:br>
            <a:r>
              <a:rPr lang="en-US" dirty="0"/>
              <a:t>U.S. UPLAND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943350" y="6096000"/>
            <a:ext cx="1358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GRAMS/TEX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 rot="16200000">
            <a:off x="-819943" y="3412331"/>
            <a:ext cx="2641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 OF SAMPLES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77D9444-8B07-7884-A779-AA0AF378EFD3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204788" y="239713"/>
            <a:ext cx="8732837" cy="637857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2479658"/>
              </p:ext>
            </p:extLst>
          </p:nvPr>
        </p:nvGraphicFramePr>
        <p:xfrm>
          <a:off x="240974" y="282494"/>
          <a:ext cx="8662051" cy="5950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AVERAGE STRENGTH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3581400" y="6088776"/>
            <a:ext cx="2082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>
                <a:solidFill>
                  <a:schemeClr val="tx1"/>
                </a:solidFill>
                <a:effectLst/>
              </a:rPr>
              <a:t>CLASSING OFFICE</a:t>
            </a:r>
            <a:endParaRPr lang="en-US" b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 rot="16200000">
            <a:off x="-175418" y="3401932"/>
            <a:ext cx="13589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GRAMS/TEX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4" name="Rectangle 8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AVERAGE STRENGTH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6200000">
            <a:off x="-175418" y="3409156"/>
            <a:ext cx="13589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GRAMS/TEX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 flipH="1" flipV="1">
            <a:off x="2447746" y="1219200"/>
            <a:ext cx="35560" cy="401796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flipH="1" flipV="1">
            <a:off x="4702176" y="1189725"/>
            <a:ext cx="17317" cy="401796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 flipV="1">
            <a:off x="6546057" y="1204325"/>
            <a:ext cx="0" cy="400336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4092575" y="5867400"/>
            <a:ext cx="118833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LOCATION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83276" y="1219200"/>
            <a:ext cx="115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Far West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40923" y="1219200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Southwest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05680" y="121920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Mid South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705600" y="121920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Southeast</a:t>
            </a:r>
          </a:p>
        </p:txBody>
      </p:sp>
      <p:sp>
        <p:nvSpPr>
          <p:cNvPr id="15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24721"/>
              </p:ext>
            </p:extLst>
          </p:nvPr>
        </p:nvGraphicFramePr>
        <p:xfrm>
          <a:off x="641351" y="1189725"/>
          <a:ext cx="8246834" cy="5211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596427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667000"/>
            <a:ext cx="7772400" cy="1143000"/>
          </a:xfrm>
        </p:spPr>
        <p:txBody>
          <a:bodyPr/>
          <a:lstStyle/>
          <a:p>
            <a:r>
              <a:rPr lang="en-US" sz="5100"/>
              <a:t>LENGTH</a:t>
            </a:r>
          </a:p>
        </p:txBody>
      </p:sp>
      <p:sp>
        <p:nvSpPr>
          <p:cNvPr id="4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LENGTH TREND</a:t>
            </a:r>
            <a:br>
              <a:rPr lang="en-US"/>
            </a:br>
            <a:r>
              <a:rPr lang="en-US"/>
              <a:t>U.S. UPLAND</a:t>
            </a: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 rot="16200000">
            <a:off x="-419893" y="3229769"/>
            <a:ext cx="18415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32’s OF AN INCH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4267200" y="6096000"/>
            <a:ext cx="63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chemeClr val="tx1"/>
                </a:solidFill>
                <a:effectLst/>
              </a:rPr>
              <a:t>YEAR</a:t>
            </a:r>
            <a:endParaRPr lang="en-US" b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C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1209127"/>
              </p:ext>
            </p:extLst>
          </p:nvPr>
        </p:nvGraphicFramePr>
        <p:xfrm>
          <a:off x="255671" y="290763"/>
          <a:ext cx="8632658" cy="62764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2" name="Rectangle 8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LENGTH DISTRIBUTION</a:t>
            </a:r>
            <a:br>
              <a:rPr lang="en-US"/>
            </a:br>
            <a:r>
              <a:rPr lang="en-US"/>
              <a:t>U.S. UPLAND</a:t>
            </a: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 rot="16200000">
            <a:off x="-878681" y="3545681"/>
            <a:ext cx="2641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PERCENT OF SAMPLES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3810000" y="6096000"/>
            <a:ext cx="1866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chemeClr val="tx1"/>
                </a:solidFill>
                <a:effectLst/>
              </a:rPr>
              <a:t>32’S OF AN INCH</a:t>
            </a:r>
            <a:endParaRPr lang="en-US" b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9EDD249-6C39-CA0B-5431-71EB3836E3BB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204788" y="239713"/>
            <a:ext cx="8732837" cy="637857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736980"/>
              </p:ext>
            </p:extLst>
          </p:nvPr>
        </p:nvGraphicFramePr>
        <p:xfrm>
          <a:off x="228600" y="381001"/>
          <a:ext cx="8763000" cy="5791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584" name="Rectangle 8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AVERAGE LENGTH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3581400" y="6096000"/>
            <a:ext cx="2082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CLASSING OFFICE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 rot="16200000">
            <a:off x="-424656" y="3405981"/>
            <a:ext cx="1866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32’S OF AN INCH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4" name="Rectangle 8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AVERAGE LENGTH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 rot="16200000">
            <a:off x="-424656" y="3405981"/>
            <a:ext cx="1866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>
                <a:solidFill>
                  <a:schemeClr val="tx1"/>
                </a:solidFill>
                <a:effectLst/>
              </a:rPr>
              <a:t>32’S OF AN INCH</a:t>
            </a:r>
            <a:endParaRPr lang="en-US" b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064030" y="5871001"/>
            <a:ext cx="118833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LOCATION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 flipV="1">
            <a:off x="2438400" y="1219200"/>
            <a:ext cx="2466" cy="40386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flipV="1">
            <a:off x="4648200" y="1222772"/>
            <a:ext cx="10000" cy="403502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 flipH="1" flipV="1">
            <a:off x="6552674" y="1222772"/>
            <a:ext cx="526" cy="403502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1250564" y="1219200"/>
            <a:ext cx="115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Far West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689860" y="1219200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Southwest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05680" y="121920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Mid South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705600" y="121920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Southeast</a:t>
            </a:r>
          </a:p>
        </p:txBody>
      </p:sp>
      <p:sp>
        <p:nvSpPr>
          <p:cNvPr id="15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6435780"/>
              </p:ext>
            </p:extLst>
          </p:nvPr>
        </p:nvGraphicFramePr>
        <p:xfrm>
          <a:off x="685800" y="1295400"/>
          <a:ext cx="8202528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807832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667000"/>
            <a:ext cx="7772400" cy="1143000"/>
          </a:xfrm>
        </p:spPr>
        <p:txBody>
          <a:bodyPr/>
          <a:lstStyle/>
          <a:p>
            <a:r>
              <a:rPr lang="en-US" sz="5100"/>
              <a:t>LENGTH UNIFORMITY INDEX</a:t>
            </a:r>
          </a:p>
        </p:txBody>
      </p:sp>
      <p:sp>
        <p:nvSpPr>
          <p:cNvPr id="4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A7EAEAE-9A20-51AB-ECE0-F26FB8F1BA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738" y="514350"/>
            <a:ext cx="8064500" cy="594995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8281" name="Rectangle 8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LUI TREND</a:t>
            </a:r>
            <a:br>
              <a:rPr lang="en-US"/>
            </a:br>
            <a:r>
              <a:rPr lang="en-US"/>
              <a:t>U.S. UPLAND</a:t>
            </a:r>
          </a:p>
        </p:txBody>
      </p:sp>
      <p:sp>
        <p:nvSpPr>
          <p:cNvPr id="8275" name="Rectangle 83"/>
          <p:cNvSpPr>
            <a:spLocks noChangeArrowheads="1"/>
          </p:cNvSpPr>
          <p:nvPr/>
        </p:nvSpPr>
        <p:spPr bwMode="auto">
          <a:xfrm rot="16200000">
            <a:off x="-269081" y="3394869"/>
            <a:ext cx="152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chemeClr val="tx1"/>
                </a:solidFill>
                <a:effectLst/>
              </a:rPr>
              <a:t>LUI PERCENT</a:t>
            </a:r>
            <a:endParaRPr lang="en-US" b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282" name="Rectangle 90"/>
          <p:cNvSpPr>
            <a:spLocks noChangeArrowheads="1"/>
          </p:cNvSpPr>
          <p:nvPr/>
        </p:nvSpPr>
        <p:spPr bwMode="auto">
          <a:xfrm>
            <a:off x="4267200" y="6096000"/>
            <a:ext cx="63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YEAR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9097BC0-D45F-A287-804A-254E0ECEE1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9425" y="436563"/>
            <a:ext cx="8301038" cy="6062662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3400" dirty="0">
                <a:solidFill>
                  <a:schemeClr val="tx1"/>
                </a:solidFill>
                <a:effectLst/>
              </a:rPr>
              <a:t>YIELD TREND</a:t>
            </a:r>
            <a:br>
              <a:rPr lang="en-US" sz="3400" dirty="0">
                <a:solidFill>
                  <a:schemeClr val="tx1"/>
                </a:solidFill>
                <a:effectLst/>
              </a:rPr>
            </a:br>
            <a:r>
              <a:rPr lang="en-US" sz="3400" dirty="0">
                <a:solidFill>
                  <a:schemeClr val="tx1"/>
                </a:solidFill>
                <a:effectLst/>
              </a:rPr>
              <a:t>U.S. UPLAND</a:t>
            </a: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 rot="16200000">
            <a:off x="-343693" y="3305969"/>
            <a:ext cx="16891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POUNDS/ACRE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4267200" y="6096000"/>
            <a:ext cx="63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YEAR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883D91A-719B-2F3F-B8C7-2FF0ECB2B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4788" y="239713"/>
            <a:ext cx="8732837" cy="637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1143000"/>
          </a:xfrm>
        </p:spPr>
        <p:txBody>
          <a:bodyPr/>
          <a:lstStyle/>
          <a:p>
            <a:r>
              <a:rPr lang="en-US"/>
              <a:t>LENGTH UNIFORMITY DISTRIBUTION</a:t>
            </a:r>
            <a:br>
              <a:rPr lang="en-US"/>
            </a:br>
            <a:r>
              <a:rPr lang="en-US"/>
              <a:t>U.S. UPLAND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860800" y="6096000"/>
            <a:ext cx="152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LUI PERCENT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 rot="16200000">
            <a:off x="-819943" y="3412331"/>
            <a:ext cx="2641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 OF SAMPLES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AVERAGE LENGTH UNIFORMITY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3581400" y="6096000"/>
            <a:ext cx="2082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CLASSING OFFICE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 rot="16200000">
            <a:off x="-254793" y="3405981"/>
            <a:ext cx="1524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>
                <a:solidFill>
                  <a:schemeClr val="tx1"/>
                </a:solidFill>
                <a:effectLst/>
              </a:rPr>
              <a:t>LUI PERCENT</a:t>
            </a:r>
            <a:endParaRPr lang="en-US" b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41C3481-1A93-4264-7A7B-3385584CCA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750" y="95250"/>
            <a:ext cx="8140700" cy="594677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7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AVERAGE LENGTH UNIFORMITY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 rot="16200000">
            <a:off x="-254793" y="3405981"/>
            <a:ext cx="1524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LUI PERCENT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 flipH="1" flipV="1">
            <a:off x="2518039" y="1205746"/>
            <a:ext cx="2222" cy="398694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flipH="1" flipV="1">
            <a:off x="4689889" y="1205746"/>
            <a:ext cx="11615" cy="398694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 flipV="1">
            <a:off x="6546849" y="1219200"/>
            <a:ext cx="20638" cy="397349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1365393" y="1219200"/>
            <a:ext cx="115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Far West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40923" y="1219200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Southwest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05680" y="121920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Mid South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05600" y="121920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Southeast</a:t>
            </a:r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4107334" y="6276201"/>
            <a:ext cx="118833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LOCATION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6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380994"/>
              </p:ext>
            </p:extLst>
          </p:nvPr>
        </p:nvGraphicFramePr>
        <p:xfrm>
          <a:off x="369888" y="1219200"/>
          <a:ext cx="8518842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388963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667000"/>
            <a:ext cx="7772400" cy="1143000"/>
          </a:xfrm>
        </p:spPr>
        <p:txBody>
          <a:bodyPr/>
          <a:lstStyle/>
          <a:p>
            <a:r>
              <a:rPr lang="en-US" sz="5100"/>
              <a:t>COLOR &amp; LEAF</a:t>
            </a:r>
          </a:p>
        </p:txBody>
      </p:sp>
      <p:sp>
        <p:nvSpPr>
          <p:cNvPr id="4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BDBCBEE-2D0B-D960-A8DA-6138D921E3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4788" y="-66675"/>
            <a:ext cx="8732837" cy="6234113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COLOR GRADE TREND</a:t>
            </a:r>
            <a:br>
              <a:rPr lang="en-US"/>
            </a:br>
            <a:r>
              <a:rPr lang="en-US"/>
              <a:t>U.S. UPLAND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4267200" y="6096000"/>
            <a:ext cx="63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YEAR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 rot="16200000">
            <a:off x="-916781" y="3355181"/>
            <a:ext cx="2870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PERCENT COLOR GRADE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005402F-45E1-D31D-46FD-5D7E5B710A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4788" y="239713"/>
            <a:ext cx="8732837" cy="637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COLOR GRADE DISTRIBUTION</a:t>
            </a:r>
            <a:br>
              <a:rPr lang="en-US"/>
            </a:br>
            <a:r>
              <a:rPr lang="en-US"/>
              <a:t>U.S. UPLAND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3403600" y="6096000"/>
            <a:ext cx="2438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COLOR GRADE CODE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 rot="16200000">
            <a:off x="-819943" y="3412331"/>
            <a:ext cx="2641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 OF SAMPLES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D9EC027-770B-BB67-4D8C-B8B62A8682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4788" y="-146050"/>
            <a:ext cx="8732837" cy="637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PERCENT WHITE GRADES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581400" y="6096000"/>
            <a:ext cx="2082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CLASSING OFFICE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 rot="16200000">
            <a:off x="-37306" y="3404394"/>
            <a:ext cx="1092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PERCENT WHITE GRADES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 rot="16200000">
            <a:off x="-37306" y="3404394"/>
            <a:ext cx="1092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 rot="5400000" flipH="1" flipV="1">
            <a:off x="311599" y="3276600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rot="5400000" flipH="1" flipV="1">
            <a:off x="2563671" y="3276600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 rot="5400000" flipH="1" flipV="1">
            <a:off x="4481044" y="3336766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1272249" y="4690309"/>
            <a:ext cx="115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Far West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70766" y="4696143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Southwest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73865" y="4690309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Mid South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40682" y="464820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Southeast</a:t>
            </a: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4026107" y="5899389"/>
            <a:ext cx="118833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LOCATION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8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1762891"/>
              </p:ext>
            </p:extLst>
          </p:nvPr>
        </p:nvGraphicFramePr>
        <p:xfrm>
          <a:off x="533401" y="838200"/>
          <a:ext cx="8352864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882989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7081F02-905D-61F9-6077-360055F293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4788" y="239713"/>
            <a:ext cx="8732837" cy="6378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LEAF GRADE DISTRIBUTION</a:t>
            </a:r>
            <a:br>
              <a:rPr lang="en-US"/>
            </a:br>
            <a:r>
              <a:rPr lang="en-US"/>
              <a:t>U.S. UPLAND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3517900" y="6096000"/>
            <a:ext cx="2209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LEAF GRADE CODE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 rot="16200000">
            <a:off x="-819943" y="3412331"/>
            <a:ext cx="2641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>
                <a:solidFill>
                  <a:schemeClr val="tx1"/>
                </a:solidFill>
                <a:effectLst/>
              </a:rPr>
              <a:t>PERCENT OF SAMPLES</a:t>
            </a:r>
            <a:endParaRPr lang="en-US" b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34B0B34-49D5-3511-196A-05AC74B608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4788" y="96838"/>
            <a:ext cx="8732837" cy="6097587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10600" cy="1143000"/>
          </a:xfrm>
        </p:spPr>
        <p:txBody>
          <a:bodyPr/>
          <a:lstStyle/>
          <a:p>
            <a:r>
              <a:rPr lang="en-US" sz="3200"/>
              <a:t>COLOR &amp; LEAF GRADE DISTRIBUTION</a:t>
            </a:r>
            <a:br>
              <a:rPr lang="en-US" sz="3200"/>
            </a:br>
            <a:r>
              <a:rPr lang="en-US" sz="3200"/>
              <a:t>U.S. UPLAND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3403600" y="6278562"/>
            <a:ext cx="2438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COLOR GRADE CODE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 rot="16200000">
            <a:off x="-819943" y="3412331"/>
            <a:ext cx="2641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>
                <a:solidFill>
                  <a:schemeClr val="tx1"/>
                </a:solidFill>
                <a:effectLst/>
              </a:rPr>
              <a:t>PERCENT OF SAMPLES</a:t>
            </a:r>
            <a:endParaRPr lang="en-US" b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667000"/>
            <a:ext cx="7772400" cy="1143000"/>
          </a:xfrm>
        </p:spPr>
        <p:txBody>
          <a:bodyPr/>
          <a:lstStyle/>
          <a:p>
            <a:r>
              <a:rPr lang="en-US" sz="5100"/>
              <a:t>MICRONAIRE</a:t>
            </a:r>
          </a:p>
        </p:txBody>
      </p:sp>
      <p:sp>
        <p:nvSpPr>
          <p:cNvPr id="4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INFORMATION ON THE WEB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dirty="0">
                <a:solidFill>
                  <a:schemeClr val="tx1"/>
                </a:solidFill>
                <a:latin typeface="+mj-lt"/>
              </a:rPr>
              <a:t>For updates on U.S. Cotton Fiber Quality:</a:t>
            </a:r>
          </a:p>
          <a:p>
            <a:pPr marL="0" indent="0">
              <a:buFontTx/>
              <a:buNone/>
            </a:pPr>
            <a:r>
              <a:rPr lang="en-US" dirty="0">
                <a:solidFill>
                  <a:schemeClr val="tx1"/>
                </a:solidFill>
                <a:latin typeface="+mj-lt"/>
              </a:rPr>
              <a:t>https://www.cottoninc.com/cotton-production/quality/cotton-crop-quality/</a:t>
            </a:r>
          </a:p>
          <a:p>
            <a:pPr marL="0" indent="0">
              <a:buFontTx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MICRONAIRE TREND</a:t>
            </a:r>
            <a:br>
              <a:rPr lang="en-US"/>
            </a:br>
            <a:r>
              <a:rPr lang="en-US"/>
              <a:t>U.S. UPLAND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 rot="16200000">
            <a:off x="-237331" y="3413919"/>
            <a:ext cx="1473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MICRONAIRE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4267200" y="6096000"/>
            <a:ext cx="63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YEAR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20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3614788"/>
              </p:ext>
            </p:extLst>
          </p:nvPr>
        </p:nvGraphicFramePr>
        <p:xfrm>
          <a:off x="255671" y="290763"/>
          <a:ext cx="8632658" cy="62764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MICRONAIRE DISTRIBUTION</a:t>
            </a:r>
            <a:br>
              <a:rPr lang="en-US" dirty="0"/>
            </a:br>
            <a:r>
              <a:rPr lang="en-US" dirty="0"/>
              <a:t>U.S. UPLAND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886200" y="6096000"/>
            <a:ext cx="1473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>
                <a:solidFill>
                  <a:schemeClr val="tx1"/>
                </a:solidFill>
                <a:effectLst/>
              </a:rPr>
              <a:t>MICRONAIRE</a:t>
            </a:r>
            <a:endParaRPr lang="en-US" b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 rot="16200000">
            <a:off x="-819943" y="3412331"/>
            <a:ext cx="2641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 OF SAMPLES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E7912EE-ACDE-9373-D7FD-14CCC37ED10F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204788" y="239713"/>
            <a:ext cx="8732837" cy="63785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1533023"/>
              </p:ext>
            </p:extLst>
          </p:nvPr>
        </p:nvGraphicFramePr>
        <p:xfrm>
          <a:off x="240974" y="282494"/>
          <a:ext cx="8662051" cy="5950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AVERAGE MICRONAIRE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581400" y="6096000"/>
            <a:ext cx="2082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CLASSING OFFICE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 rot="16200000">
            <a:off x="-234156" y="3410744"/>
            <a:ext cx="1473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MICRONAIRE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73768" y="152400"/>
            <a:ext cx="7772400" cy="1143000"/>
          </a:xfrm>
        </p:spPr>
        <p:txBody>
          <a:bodyPr/>
          <a:lstStyle/>
          <a:p>
            <a:r>
              <a:rPr lang="en-US" dirty="0"/>
              <a:t>AVERAGE MICRONAIRE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 rot="16200000">
            <a:off x="-234156" y="3410744"/>
            <a:ext cx="1473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MICRONAIRE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flipH="1" flipV="1">
            <a:off x="2359891" y="1183469"/>
            <a:ext cx="14670" cy="398922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 flipV="1">
            <a:off x="4590076" y="1183469"/>
            <a:ext cx="23275" cy="397264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flipV="1">
            <a:off x="6506882" y="1219200"/>
            <a:ext cx="13875" cy="395349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4081145" y="5867400"/>
            <a:ext cx="118833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LOCATION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19200" y="1219200"/>
            <a:ext cx="115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Far West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29493" y="1219200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Southwest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05680" y="121920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Mid South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705600" y="121920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Southeast</a:t>
            </a:r>
          </a:p>
        </p:txBody>
      </p:sp>
      <p:sp>
        <p:nvSpPr>
          <p:cNvPr id="20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5412129"/>
              </p:ext>
            </p:extLst>
          </p:nvPr>
        </p:nvGraphicFramePr>
        <p:xfrm>
          <a:off x="639762" y="1331131"/>
          <a:ext cx="8248967" cy="50696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30222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667000"/>
            <a:ext cx="7772400" cy="1143000"/>
          </a:xfrm>
        </p:spPr>
        <p:txBody>
          <a:bodyPr/>
          <a:lstStyle/>
          <a:p>
            <a:r>
              <a:rPr lang="en-US" sz="5100"/>
              <a:t>STRENGTH</a:t>
            </a:r>
          </a:p>
        </p:txBody>
      </p:sp>
      <p:sp>
        <p:nvSpPr>
          <p:cNvPr id="4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STRENGTH TREND</a:t>
            </a:r>
            <a:br>
              <a:rPr lang="en-US"/>
            </a:br>
            <a:r>
              <a:rPr lang="en-US"/>
              <a:t>U.S. UPLAND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 rot="16200000">
            <a:off x="-184943" y="3475831"/>
            <a:ext cx="13589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GRAMS/TEX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4267200" y="6096000"/>
            <a:ext cx="63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YEAR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/>
        </p:nvSpPr>
        <p:spPr bwMode="auto">
          <a:xfrm>
            <a:off x="5943600" y="6553200"/>
            <a:ext cx="3200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b="0" kern="1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19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8814777"/>
              </p:ext>
            </p:extLst>
          </p:nvPr>
        </p:nvGraphicFramePr>
        <p:xfrm>
          <a:off x="255671" y="290763"/>
          <a:ext cx="8632658" cy="62764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FQRCottonBoll">
  <a:themeElements>
    <a:clrScheme name="">
      <a:dk1>
        <a:srgbClr val="000000"/>
      </a:dk1>
      <a:lt1>
        <a:srgbClr val="FFFFFF"/>
      </a:lt1>
      <a:dk2>
        <a:srgbClr val="3333CC"/>
      </a:dk2>
      <a:lt2>
        <a:srgbClr val="808080"/>
      </a:lt2>
      <a:accent1>
        <a:srgbClr val="996600"/>
      </a:accent1>
      <a:accent2>
        <a:srgbClr val="3333CC"/>
      </a:accent2>
      <a:accent3>
        <a:srgbClr val="FFFFFF"/>
      </a:accent3>
      <a:accent4>
        <a:srgbClr val="000000"/>
      </a:accent4>
      <a:accent5>
        <a:srgbClr val="CAB8AA"/>
      </a:accent5>
      <a:accent6>
        <a:srgbClr val="2D2DB9"/>
      </a:accent6>
      <a:hlink>
        <a:srgbClr val="6699FF"/>
      </a:hlink>
      <a:folHlink>
        <a:srgbClr val="993300"/>
      </a:folHlink>
    </a:clrScheme>
    <a:fontScheme name="FQRCottonBoll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FQRCottonBoll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QRCottonBoll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QRCottonBoll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QRCottonBoll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QRCottonBol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QRCottonBol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QRCottonBol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Q:\FQR\Templates\FQRCottonBoll.pot</Template>
  <TotalTime>1487</TotalTime>
  <Words>487</Words>
  <Application>Microsoft Office PowerPoint</Application>
  <PresentationFormat>On-screen Show (4:3)</PresentationFormat>
  <Paragraphs>179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Impact</vt:lpstr>
      <vt:lpstr>Times New Roman</vt:lpstr>
      <vt:lpstr>FQRCottonBoll</vt:lpstr>
      <vt:lpstr>U.S. UPLAND COTTON QUALITY</vt:lpstr>
      <vt:lpstr>PowerPoint Presentation</vt:lpstr>
      <vt:lpstr>MICRONAIRE</vt:lpstr>
      <vt:lpstr>MICRONAIRE TREND U.S. UPLAND</vt:lpstr>
      <vt:lpstr>MICRONAIRE DISTRIBUTION U.S. UPLAND</vt:lpstr>
      <vt:lpstr>AVERAGE MICRONAIRE</vt:lpstr>
      <vt:lpstr>AVERAGE MICRONAIRE</vt:lpstr>
      <vt:lpstr>STRENGTH</vt:lpstr>
      <vt:lpstr>STRENGTH TREND U.S. UPLAND</vt:lpstr>
      <vt:lpstr>STRENGTH DISTRIBUTION U.S. UPLAND</vt:lpstr>
      <vt:lpstr>AVERAGE STRENGTH</vt:lpstr>
      <vt:lpstr>AVERAGE STRENGTH</vt:lpstr>
      <vt:lpstr>LENGTH</vt:lpstr>
      <vt:lpstr>LENGTH TREND U.S. UPLAND</vt:lpstr>
      <vt:lpstr>LENGTH DISTRIBUTION U.S. UPLAND</vt:lpstr>
      <vt:lpstr>AVERAGE LENGTH</vt:lpstr>
      <vt:lpstr>AVERAGE LENGTH</vt:lpstr>
      <vt:lpstr>LENGTH UNIFORMITY INDEX</vt:lpstr>
      <vt:lpstr>LUI TREND U.S. UPLAND</vt:lpstr>
      <vt:lpstr>LENGTH UNIFORMITY DISTRIBUTION U.S. UPLAND</vt:lpstr>
      <vt:lpstr>AVERAGE LENGTH UNIFORMITY</vt:lpstr>
      <vt:lpstr>AVERAGE LENGTH UNIFORMITY</vt:lpstr>
      <vt:lpstr>COLOR &amp; LEAF</vt:lpstr>
      <vt:lpstr>COLOR GRADE TREND U.S. UPLAND</vt:lpstr>
      <vt:lpstr>COLOR GRADE DISTRIBUTION U.S. UPLAND</vt:lpstr>
      <vt:lpstr>PERCENT WHITE GRADES</vt:lpstr>
      <vt:lpstr>PERCENT WHITE GRADES</vt:lpstr>
      <vt:lpstr>LEAF GRADE DISTRIBUTION U.S. UPLAND</vt:lpstr>
      <vt:lpstr>COLOR &amp; LEAF GRADE DISTRIBUTION U.S. UPLAND</vt:lpstr>
      <vt:lpstr>INFORMATION ON THE WEB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Cotton Employee</dc:creator>
  <cp:lastModifiedBy>LI, Hongzhi</cp:lastModifiedBy>
  <cp:revision>437</cp:revision>
  <dcterms:created xsi:type="dcterms:W3CDTF">2001-02-15T13:44:31Z</dcterms:created>
  <dcterms:modified xsi:type="dcterms:W3CDTF">2024-07-09T13:11:18Z</dcterms:modified>
</cp:coreProperties>
</file>